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58" r:id="rId5"/>
    <p:sldId id="259" r:id="rId6"/>
    <p:sldId id="275" r:id="rId7"/>
    <p:sldId id="273" r:id="rId8"/>
    <p:sldId id="274" r:id="rId9"/>
    <p:sldId id="260" r:id="rId10"/>
    <p:sldId id="277" r:id="rId11"/>
    <p:sldId id="276" r:id="rId12"/>
    <p:sldId id="280" r:id="rId13"/>
    <p:sldId id="279" r:id="rId14"/>
    <p:sldId id="268" r:id="rId15"/>
    <p:sldId id="270" r:id="rId16"/>
    <p:sldId id="271" r:id="rId17"/>
    <p:sldId id="269" r:id="rId18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6A19-88C7-487D-923A-8107E77D8371}" type="datetimeFigureOut">
              <a:rPr lang="pt-PT" smtClean="0"/>
              <a:t>10-10-2018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B57FE-865E-4E96-B9B8-ED4EFAB34A7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4352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6A19-88C7-487D-923A-8107E77D8371}" type="datetimeFigureOut">
              <a:rPr lang="pt-PT" smtClean="0"/>
              <a:t>10-10-2018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B57FE-865E-4E96-B9B8-ED4EFAB34A7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36315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6A19-88C7-487D-923A-8107E77D8371}" type="datetimeFigureOut">
              <a:rPr lang="pt-PT" smtClean="0"/>
              <a:t>10-10-2018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B57FE-865E-4E96-B9B8-ED4EFAB34A7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83277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6A19-88C7-487D-923A-8107E77D8371}" type="datetimeFigureOut">
              <a:rPr lang="pt-PT" smtClean="0"/>
              <a:t>10-10-2018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B57FE-865E-4E96-B9B8-ED4EFAB34A7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26705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6A19-88C7-487D-923A-8107E77D8371}" type="datetimeFigureOut">
              <a:rPr lang="pt-PT" smtClean="0"/>
              <a:t>10-10-2018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B57FE-865E-4E96-B9B8-ED4EFAB34A7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28519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6A19-88C7-487D-923A-8107E77D8371}" type="datetimeFigureOut">
              <a:rPr lang="pt-PT" smtClean="0"/>
              <a:t>10-10-2018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B57FE-865E-4E96-B9B8-ED4EFAB34A7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96331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6A19-88C7-487D-923A-8107E77D8371}" type="datetimeFigureOut">
              <a:rPr lang="pt-PT" smtClean="0"/>
              <a:t>10-10-2018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B57FE-865E-4E96-B9B8-ED4EFAB34A7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98693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6A19-88C7-487D-923A-8107E77D8371}" type="datetimeFigureOut">
              <a:rPr lang="pt-PT" smtClean="0"/>
              <a:t>10-10-2018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B57FE-865E-4E96-B9B8-ED4EFAB34A7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36284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6A19-88C7-487D-923A-8107E77D8371}" type="datetimeFigureOut">
              <a:rPr lang="pt-PT" smtClean="0"/>
              <a:t>10-10-2018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B57FE-865E-4E96-B9B8-ED4EFAB34A7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7162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6A19-88C7-487D-923A-8107E77D8371}" type="datetimeFigureOut">
              <a:rPr lang="pt-PT" smtClean="0"/>
              <a:t>10-10-2018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B57FE-865E-4E96-B9B8-ED4EFAB34A7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00329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6A19-88C7-487D-923A-8107E77D8371}" type="datetimeFigureOut">
              <a:rPr lang="pt-PT" smtClean="0"/>
              <a:t>10-10-2018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B57FE-865E-4E96-B9B8-ED4EFAB34A7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25495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36A19-88C7-487D-923A-8107E77D8371}" type="datetimeFigureOut">
              <a:rPr lang="pt-PT" smtClean="0"/>
              <a:t>10-10-2018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B57FE-865E-4E96-B9B8-ED4EFAB34A7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23854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 smtClean="0"/>
              <a:t>Feedback </a:t>
            </a:r>
            <a:r>
              <a:rPr lang="pt-PT" dirty="0" err="1" smtClean="0"/>
              <a:t>on</a:t>
            </a:r>
            <a:r>
              <a:rPr lang="pt-PT" dirty="0" smtClean="0"/>
              <a:t> </a:t>
            </a:r>
            <a:r>
              <a:rPr lang="pt-PT" dirty="0" err="1" smtClean="0"/>
              <a:t>assignment</a:t>
            </a:r>
            <a:r>
              <a:rPr lang="pt-PT" dirty="0" smtClean="0"/>
              <a:t> 1</a:t>
            </a:r>
            <a:endParaRPr lang="pt-P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6808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err="1" smtClean="0"/>
              <a:t>Topic</a:t>
            </a:r>
            <a:r>
              <a:rPr lang="pt-PT" dirty="0" smtClean="0"/>
              <a:t> </a:t>
            </a:r>
            <a:r>
              <a:rPr lang="pt-PT" dirty="0" err="1" smtClean="0"/>
              <a:t>sentences</a:t>
            </a:r>
            <a:r>
              <a:rPr lang="pt-PT" dirty="0" smtClean="0"/>
              <a:t> </a:t>
            </a:r>
            <a:r>
              <a:rPr lang="pt-PT" dirty="0" err="1" smtClean="0"/>
              <a:t>should</a:t>
            </a:r>
            <a:r>
              <a:rPr lang="pt-PT" dirty="0" smtClean="0"/>
              <a:t> </a:t>
            </a:r>
            <a:r>
              <a:rPr lang="pt-PT" dirty="0" err="1" smtClean="0"/>
              <a:t>be</a:t>
            </a:r>
            <a:r>
              <a:rPr lang="pt-PT" dirty="0" smtClean="0"/>
              <a:t> clear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preferably</a:t>
            </a:r>
            <a:r>
              <a:rPr lang="pt-PT" dirty="0" smtClean="0"/>
              <a:t> short.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34096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pt-PT" dirty="0" err="1" smtClean="0"/>
              <a:t>The</a:t>
            </a:r>
            <a:r>
              <a:rPr lang="pt-PT" dirty="0" smtClean="0"/>
              <a:t> cartoon </a:t>
            </a:r>
            <a:r>
              <a:rPr lang="pt-PT" dirty="0" err="1" smtClean="0"/>
              <a:t>depicts</a:t>
            </a:r>
            <a:r>
              <a:rPr lang="pt-PT" dirty="0" smtClean="0"/>
              <a:t> a </a:t>
            </a:r>
            <a:r>
              <a:rPr lang="pt-PT" dirty="0" err="1" smtClean="0"/>
              <a:t>man</a:t>
            </a:r>
            <a:r>
              <a:rPr lang="pt-PT" dirty="0" smtClean="0"/>
              <a:t> </a:t>
            </a:r>
            <a:r>
              <a:rPr lang="pt-PT" dirty="0" err="1" smtClean="0"/>
              <a:t>dressed</a:t>
            </a:r>
            <a:r>
              <a:rPr lang="pt-PT" dirty="0" smtClean="0"/>
              <a:t> in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colors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patterns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flag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United </a:t>
            </a:r>
            <a:r>
              <a:rPr lang="pt-PT" dirty="0" err="1" smtClean="0"/>
              <a:t>States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America</a:t>
            </a:r>
            <a:r>
              <a:rPr lang="pt-PT" dirty="0" smtClean="0"/>
              <a:t> </a:t>
            </a:r>
            <a:r>
              <a:rPr lang="pt-PT" b="1" dirty="0" err="1" smtClean="0">
                <a:solidFill>
                  <a:srgbClr val="FF0000"/>
                </a:solidFill>
              </a:rPr>
              <a:t>riding</a:t>
            </a:r>
            <a:r>
              <a:rPr lang="pt-PT" dirty="0" smtClean="0"/>
              <a:t> a </a:t>
            </a:r>
            <a:r>
              <a:rPr lang="pt-PT" dirty="0" err="1" smtClean="0"/>
              <a:t>unicycle</a:t>
            </a:r>
            <a:r>
              <a:rPr lang="pt-PT" dirty="0" smtClean="0"/>
              <a:t> </a:t>
            </a:r>
            <a:r>
              <a:rPr lang="pt-PT" dirty="0" err="1" smtClean="0"/>
              <a:t>on</a:t>
            </a:r>
            <a:r>
              <a:rPr lang="pt-PT" dirty="0" smtClean="0"/>
              <a:t> top </a:t>
            </a:r>
            <a:r>
              <a:rPr lang="pt-PT" dirty="0" err="1" smtClean="0"/>
              <a:t>of</a:t>
            </a:r>
            <a:r>
              <a:rPr lang="pt-PT" dirty="0" smtClean="0"/>
              <a:t> a </a:t>
            </a:r>
            <a:r>
              <a:rPr lang="pt-PT" dirty="0" err="1" smtClean="0"/>
              <a:t>small</a:t>
            </a:r>
            <a:r>
              <a:rPr lang="pt-PT" dirty="0" smtClean="0"/>
              <a:t> </a:t>
            </a:r>
            <a:r>
              <a:rPr lang="pt-PT" dirty="0" err="1" smtClean="0"/>
              <a:t>yellow</a:t>
            </a:r>
            <a:r>
              <a:rPr lang="pt-PT" dirty="0" smtClean="0"/>
              <a:t> </a:t>
            </a:r>
            <a:r>
              <a:rPr lang="pt-PT" dirty="0" err="1" smtClean="0"/>
              <a:t>pyramid</a:t>
            </a:r>
            <a:r>
              <a:rPr lang="pt-PT" dirty="0" smtClean="0"/>
              <a:t>, </a:t>
            </a:r>
            <a:r>
              <a:rPr lang="pt-PT" b="1" dirty="0" err="1" smtClean="0">
                <a:solidFill>
                  <a:srgbClr val="FF0000"/>
                </a:solidFill>
              </a:rPr>
              <a:t>sweating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b="1" dirty="0" err="1" smtClean="0">
                <a:solidFill>
                  <a:srgbClr val="FF0000"/>
                </a:solidFill>
              </a:rPr>
              <a:t>trembling</a:t>
            </a:r>
            <a:r>
              <a:rPr lang="pt-PT" dirty="0" smtClean="0"/>
              <a:t>, </a:t>
            </a:r>
            <a:r>
              <a:rPr lang="pt-PT" dirty="0" err="1" smtClean="0"/>
              <a:t>while</a:t>
            </a:r>
            <a:r>
              <a:rPr lang="pt-PT" dirty="0" smtClean="0"/>
              <a:t> </a:t>
            </a:r>
            <a:r>
              <a:rPr lang="pt-PT" b="1" dirty="0" err="1" smtClean="0">
                <a:solidFill>
                  <a:srgbClr val="FF0000"/>
                </a:solidFill>
              </a:rPr>
              <a:t>struggling</a:t>
            </a:r>
            <a:r>
              <a:rPr lang="pt-PT" dirty="0" smtClean="0">
                <a:solidFill>
                  <a:srgbClr val="FF0000"/>
                </a:solidFill>
              </a:rPr>
              <a:t> </a:t>
            </a:r>
            <a:r>
              <a:rPr lang="pt-PT" dirty="0" smtClean="0"/>
              <a:t>to </a:t>
            </a:r>
            <a:r>
              <a:rPr lang="pt-PT" dirty="0" err="1" smtClean="0"/>
              <a:t>keep</a:t>
            </a:r>
            <a:r>
              <a:rPr lang="pt-PT" dirty="0" smtClean="0"/>
              <a:t> </a:t>
            </a:r>
            <a:r>
              <a:rPr lang="pt-PT" dirty="0" err="1" smtClean="0"/>
              <a:t>his</a:t>
            </a:r>
            <a:r>
              <a:rPr lang="pt-PT" dirty="0" smtClean="0"/>
              <a:t> balance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b="1" dirty="0" err="1" smtClean="0">
                <a:solidFill>
                  <a:srgbClr val="FF0000"/>
                </a:solidFill>
              </a:rPr>
              <a:t>trying</a:t>
            </a:r>
            <a:r>
              <a:rPr lang="pt-PT" dirty="0" smtClean="0">
                <a:solidFill>
                  <a:srgbClr val="FF0000"/>
                </a:solidFill>
              </a:rPr>
              <a:t> </a:t>
            </a:r>
            <a:r>
              <a:rPr lang="pt-PT" dirty="0" smtClean="0"/>
              <a:t>to </a:t>
            </a:r>
            <a:r>
              <a:rPr lang="pt-PT" dirty="0" err="1" smtClean="0"/>
              <a:t>juggle</a:t>
            </a:r>
            <a:r>
              <a:rPr lang="pt-PT" dirty="0" smtClean="0"/>
              <a:t> </a:t>
            </a:r>
            <a:r>
              <a:rPr lang="pt-PT" dirty="0" err="1" smtClean="0"/>
              <a:t>seven</a:t>
            </a:r>
            <a:r>
              <a:rPr lang="pt-PT" dirty="0" smtClean="0"/>
              <a:t> </a:t>
            </a:r>
            <a:r>
              <a:rPr lang="pt-PT" dirty="0" err="1" smtClean="0"/>
              <a:t>teacups</a:t>
            </a:r>
            <a:r>
              <a:rPr lang="pt-PT" dirty="0" smtClean="0"/>
              <a:t> </a:t>
            </a:r>
            <a:r>
              <a:rPr lang="pt-PT" dirty="0" err="1" smtClean="0"/>
              <a:t>that</a:t>
            </a:r>
            <a:r>
              <a:rPr lang="pt-PT" dirty="0" smtClean="0"/>
              <a:t> </a:t>
            </a:r>
            <a:r>
              <a:rPr lang="pt-PT" dirty="0" err="1" smtClean="0"/>
              <a:t>read</a:t>
            </a:r>
            <a:r>
              <a:rPr lang="pt-PT" dirty="0" smtClean="0"/>
              <a:t> “ECONOMY”.</a:t>
            </a:r>
          </a:p>
          <a:p>
            <a:pPr marL="0" indent="0">
              <a:buNone/>
            </a:pPr>
            <a:endParaRPr lang="pt-PT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5301208"/>
            <a:ext cx="82089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800" dirty="0" err="1" smtClean="0"/>
              <a:t>Who</a:t>
            </a:r>
            <a:r>
              <a:rPr lang="pt-PT" sz="2800" dirty="0" smtClean="0"/>
              <a:t> </a:t>
            </a:r>
            <a:r>
              <a:rPr lang="pt-PT" sz="2800" dirty="0" err="1" smtClean="0"/>
              <a:t>is</a:t>
            </a:r>
            <a:r>
              <a:rPr lang="pt-PT" sz="2800" dirty="0" smtClean="0"/>
              <a:t> </a:t>
            </a:r>
            <a:r>
              <a:rPr lang="pt-PT" sz="2800" dirty="0" err="1" smtClean="0"/>
              <a:t>riding</a:t>
            </a:r>
            <a:r>
              <a:rPr lang="pt-PT" sz="2800" dirty="0" smtClean="0"/>
              <a:t> </a:t>
            </a:r>
            <a:r>
              <a:rPr lang="pt-PT" sz="2800" dirty="0" err="1" smtClean="0"/>
              <a:t>the</a:t>
            </a:r>
            <a:r>
              <a:rPr lang="pt-PT" sz="2800" dirty="0" smtClean="0"/>
              <a:t> </a:t>
            </a:r>
            <a:r>
              <a:rPr lang="pt-PT" sz="2800" dirty="0" err="1" smtClean="0"/>
              <a:t>unicycle</a:t>
            </a:r>
            <a:r>
              <a:rPr lang="pt-PT" sz="2800" dirty="0" smtClean="0"/>
              <a:t>: </a:t>
            </a:r>
            <a:r>
              <a:rPr lang="pt-PT" sz="2800" dirty="0" err="1" smtClean="0"/>
              <a:t>the</a:t>
            </a:r>
            <a:r>
              <a:rPr lang="pt-PT" sz="2800" dirty="0" smtClean="0"/>
              <a:t> </a:t>
            </a:r>
            <a:r>
              <a:rPr lang="pt-PT" sz="2800" dirty="0" err="1" smtClean="0"/>
              <a:t>man</a:t>
            </a:r>
            <a:r>
              <a:rPr lang="pt-PT" sz="2800" dirty="0" smtClean="0"/>
              <a:t> </a:t>
            </a:r>
            <a:r>
              <a:rPr lang="pt-PT" sz="2800" dirty="0" err="1" smtClean="0"/>
              <a:t>or</a:t>
            </a:r>
            <a:r>
              <a:rPr lang="pt-PT" sz="2800" dirty="0" smtClean="0"/>
              <a:t> </a:t>
            </a:r>
            <a:r>
              <a:rPr lang="pt-PT" sz="2800" dirty="0" err="1" smtClean="0"/>
              <a:t>the</a:t>
            </a:r>
            <a:r>
              <a:rPr lang="pt-PT" sz="2800" dirty="0" smtClean="0"/>
              <a:t> US?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800" dirty="0" err="1" smtClean="0"/>
              <a:t>Who</a:t>
            </a:r>
            <a:r>
              <a:rPr lang="pt-PT" sz="2800" dirty="0" smtClean="0"/>
              <a:t> </a:t>
            </a:r>
            <a:r>
              <a:rPr lang="pt-PT" sz="2800" dirty="0" err="1" smtClean="0"/>
              <a:t>is</a:t>
            </a:r>
            <a:r>
              <a:rPr lang="pt-PT" sz="2800" dirty="0" smtClean="0"/>
              <a:t> </a:t>
            </a:r>
            <a:r>
              <a:rPr lang="pt-PT" sz="2800" dirty="0" err="1" smtClean="0"/>
              <a:t>sweating</a:t>
            </a:r>
            <a:r>
              <a:rPr lang="pt-PT" sz="2800" dirty="0" smtClean="0"/>
              <a:t> </a:t>
            </a:r>
            <a:r>
              <a:rPr lang="pt-PT" sz="2800" dirty="0" err="1" smtClean="0"/>
              <a:t>and</a:t>
            </a:r>
            <a:r>
              <a:rPr lang="pt-PT" sz="2800" dirty="0" smtClean="0"/>
              <a:t> </a:t>
            </a:r>
            <a:r>
              <a:rPr lang="pt-PT" sz="2800" dirty="0" err="1" smtClean="0"/>
              <a:t>trembling</a:t>
            </a:r>
            <a:r>
              <a:rPr lang="pt-PT" sz="2800" dirty="0" smtClean="0"/>
              <a:t>: </a:t>
            </a:r>
            <a:r>
              <a:rPr lang="pt-PT" sz="2800" dirty="0" err="1" smtClean="0"/>
              <a:t>the</a:t>
            </a:r>
            <a:r>
              <a:rPr lang="pt-PT" sz="2800" dirty="0" smtClean="0"/>
              <a:t> </a:t>
            </a:r>
            <a:r>
              <a:rPr lang="pt-PT" sz="2800" dirty="0" err="1" smtClean="0"/>
              <a:t>man</a:t>
            </a:r>
            <a:r>
              <a:rPr lang="pt-PT" sz="2800" dirty="0" smtClean="0"/>
              <a:t> </a:t>
            </a:r>
            <a:r>
              <a:rPr lang="pt-PT" sz="2800" dirty="0" err="1" smtClean="0"/>
              <a:t>or</a:t>
            </a:r>
            <a:r>
              <a:rPr lang="pt-PT" sz="2800" dirty="0" smtClean="0"/>
              <a:t> </a:t>
            </a:r>
            <a:r>
              <a:rPr lang="pt-PT" sz="2800" dirty="0" err="1" smtClean="0"/>
              <a:t>the</a:t>
            </a:r>
            <a:r>
              <a:rPr lang="pt-PT" sz="2800" dirty="0" smtClean="0"/>
              <a:t> </a:t>
            </a:r>
            <a:r>
              <a:rPr lang="pt-PT" sz="2800" dirty="0" err="1" smtClean="0"/>
              <a:t>small</a:t>
            </a:r>
            <a:r>
              <a:rPr lang="pt-PT" sz="2800" dirty="0" smtClean="0"/>
              <a:t> </a:t>
            </a:r>
            <a:r>
              <a:rPr lang="pt-PT" sz="2800" dirty="0" err="1" smtClean="0"/>
              <a:t>yellow</a:t>
            </a:r>
            <a:r>
              <a:rPr lang="pt-PT" sz="2800" dirty="0" smtClean="0"/>
              <a:t> </a:t>
            </a:r>
            <a:r>
              <a:rPr lang="pt-PT" sz="2800" dirty="0" err="1" smtClean="0"/>
              <a:t>pyramid</a:t>
            </a:r>
            <a:r>
              <a:rPr lang="pt-PT" sz="2800" dirty="0" smtClean="0"/>
              <a:t>?</a:t>
            </a:r>
            <a:endParaRPr lang="pt-PT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547664" y="4581128"/>
            <a:ext cx="432048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PT" sz="2400" dirty="0" smtClean="0"/>
              <a:t>Non-</a:t>
            </a:r>
            <a:r>
              <a:rPr lang="pt-PT" sz="2400" dirty="0" err="1" smtClean="0"/>
              <a:t>finite</a:t>
            </a:r>
            <a:r>
              <a:rPr lang="pt-PT" sz="2400" dirty="0" smtClean="0"/>
              <a:t> </a:t>
            </a:r>
            <a:r>
              <a:rPr lang="pt-PT" sz="2400" dirty="0" err="1" smtClean="0"/>
              <a:t>clauses</a:t>
            </a:r>
            <a:r>
              <a:rPr lang="pt-PT" sz="2400" dirty="0" smtClean="0"/>
              <a:t> </a:t>
            </a:r>
            <a:r>
              <a:rPr lang="pt-PT" sz="2400" dirty="0" err="1" smtClean="0"/>
              <a:t>elaborate</a:t>
            </a:r>
            <a:r>
              <a:rPr lang="pt-PT" sz="2400" dirty="0" smtClean="0"/>
              <a:t> </a:t>
            </a:r>
            <a:r>
              <a:rPr lang="pt-PT" sz="2400" dirty="0" err="1" smtClean="0"/>
              <a:t>but</a:t>
            </a:r>
            <a:r>
              <a:rPr lang="pt-PT" sz="2400" dirty="0" smtClean="0"/>
              <a:t> </a:t>
            </a:r>
            <a:r>
              <a:rPr lang="pt-PT" sz="2400" dirty="0" err="1" smtClean="0"/>
              <a:t>detract</a:t>
            </a:r>
            <a:r>
              <a:rPr lang="pt-PT" sz="2400" dirty="0" smtClean="0"/>
              <a:t> </a:t>
            </a:r>
            <a:r>
              <a:rPr lang="pt-PT" sz="2400" dirty="0" err="1" smtClean="0"/>
              <a:t>from</a:t>
            </a:r>
            <a:r>
              <a:rPr lang="pt-PT" sz="2400" dirty="0" smtClean="0"/>
              <a:t> </a:t>
            </a:r>
            <a:r>
              <a:rPr lang="pt-PT" sz="2400" dirty="0" err="1" smtClean="0"/>
              <a:t>the</a:t>
            </a:r>
            <a:r>
              <a:rPr lang="pt-PT" sz="2400" dirty="0" smtClean="0"/>
              <a:t> </a:t>
            </a:r>
            <a:r>
              <a:rPr lang="pt-PT" sz="2400" dirty="0" err="1" smtClean="0"/>
              <a:t>clarity</a:t>
            </a:r>
            <a:r>
              <a:rPr lang="pt-PT" sz="2400" dirty="0" smtClean="0"/>
              <a:t> </a:t>
            </a:r>
            <a:r>
              <a:rPr lang="pt-PT" sz="2400" dirty="0" err="1" smtClean="0"/>
              <a:t>and</a:t>
            </a:r>
            <a:r>
              <a:rPr lang="pt-PT" sz="2400" dirty="0" smtClean="0"/>
              <a:t> force </a:t>
            </a:r>
            <a:r>
              <a:rPr lang="pt-PT" sz="2400" dirty="0" err="1" smtClean="0"/>
              <a:t>of</a:t>
            </a:r>
            <a:r>
              <a:rPr lang="pt-PT" sz="2400" dirty="0" smtClean="0"/>
              <a:t> </a:t>
            </a:r>
            <a:r>
              <a:rPr lang="pt-PT" sz="2400" dirty="0" err="1" smtClean="0"/>
              <a:t>topic</a:t>
            </a:r>
            <a:r>
              <a:rPr lang="pt-PT" sz="2400" dirty="0" smtClean="0"/>
              <a:t> </a:t>
            </a:r>
            <a:r>
              <a:rPr lang="pt-PT" sz="2400" dirty="0" err="1" smtClean="0"/>
              <a:t>sentence</a:t>
            </a:r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1886561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err="1" smtClean="0"/>
              <a:t>Topic</a:t>
            </a:r>
            <a:r>
              <a:rPr lang="pt-PT" dirty="0" smtClean="0"/>
              <a:t> </a:t>
            </a:r>
            <a:r>
              <a:rPr lang="pt-PT" dirty="0" err="1" smtClean="0"/>
              <a:t>sentences</a:t>
            </a:r>
            <a:r>
              <a:rPr lang="pt-PT" dirty="0" smtClean="0"/>
              <a:t> </a:t>
            </a:r>
            <a:r>
              <a:rPr lang="pt-PT" dirty="0" err="1" smtClean="0"/>
              <a:t>should</a:t>
            </a:r>
            <a:r>
              <a:rPr lang="pt-PT" dirty="0" smtClean="0"/>
              <a:t> </a:t>
            </a:r>
            <a:r>
              <a:rPr lang="pt-PT" dirty="0" err="1" smtClean="0"/>
              <a:t>be</a:t>
            </a:r>
            <a:r>
              <a:rPr lang="pt-PT" dirty="0" smtClean="0"/>
              <a:t> clear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preferably</a:t>
            </a:r>
            <a:r>
              <a:rPr lang="pt-PT" dirty="0" smtClean="0"/>
              <a:t> short.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79096"/>
            <a:ext cx="8229600" cy="334096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r>
              <a:rPr lang="pt-PT" dirty="0" err="1" smtClean="0"/>
              <a:t>The</a:t>
            </a:r>
            <a:r>
              <a:rPr lang="pt-PT" dirty="0" smtClean="0"/>
              <a:t> cartoon </a:t>
            </a:r>
            <a:r>
              <a:rPr lang="pt-PT" dirty="0" err="1" smtClean="0"/>
              <a:t>depicts</a:t>
            </a:r>
            <a:r>
              <a:rPr lang="pt-PT" dirty="0" smtClean="0"/>
              <a:t> a </a:t>
            </a:r>
            <a:r>
              <a:rPr lang="pt-PT" dirty="0" err="1" smtClean="0"/>
              <a:t>man</a:t>
            </a:r>
            <a:r>
              <a:rPr lang="pt-PT" dirty="0" smtClean="0"/>
              <a:t> </a:t>
            </a:r>
            <a:r>
              <a:rPr lang="pt-PT" dirty="0" err="1" smtClean="0"/>
              <a:t>dressed</a:t>
            </a:r>
            <a:r>
              <a:rPr lang="pt-PT" dirty="0" smtClean="0"/>
              <a:t> in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colors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patterns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flag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United </a:t>
            </a:r>
            <a:r>
              <a:rPr lang="pt-PT" dirty="0" err="1" smtClean="0"/>
              <a:t>States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America</a:t>
            </a:r>
            <a:r>
              <a:rPr lang="pt-PT" dirty="0" smtClean="0"/>
              <a:t>. </a:t>
            </a:r>
            <a:r>
              <a:rPr lang="pt-PT" i="1" dirty="0" err="1" smtClean="0"/>
              <a:t>He</a:t>
            </a:r>
            <a:r>
              <a:rPr lang="pt-PT" dirty="0" smtClean="0"/>
              <a:t> </a:t>
            </a:r>
            <a:r>
              <a:rPr lang="pt-PT" dirty="0" err="1" smtClean="0"/>
              <a:t>is</a:t>
            </a:r>
            <a:r>
              <a:rPr lang="pt-PT" dirty="0" smtClean="0"/>
              <a:t> </a:t>
            </a:r>
            <a:r>
              <a:rPr lang="pt-PT" dirty="0" err="1" smtClean="0"/>
              <a:t>riding</a:t>
            </a:r>
            <a:r>
              <a:rPr lang="pt-PT" dirty="0" smtClean="0"/>
              <a:t> a </a:t>
            </a:r>
            <a:r>
              <a:rPr lang="pt-PT" dirty="0" err="1" smtClean="0"/>
              <a:t>unicycle</a:t>
            </a:r>
            <a:r>
              <a:rPr lang="pt-PT" dirty="0" smtClean="0"/>
              <a:t> </a:t>
            </a:r>
            <a:r>
              <a:rPr lang="pt-PT" dirty="0" err="1" smtClean="0"/>
              <a:t>on</a:t>
            </a:r>
            <a:r>
              <a:rPr lang="pt-PT" dirty="0" smtClean="0"/>
              <a:t> top </a:t>
            </a:r>
            <a:r>
              <a:rPr lang="pt-PT" dirty="0" err="1" smtClean="0"/>
              <a:t>of</a:t>
            </a:r>
            <a:r>
              <a:rPr lang="pt-PT" dirty="0" smtClean="0"/>
              <a:t> a </a:t>
            </a:r>
            <a:r>
              <a:rPr lang="pt-PT" dirty="0" err="1" smtClean="0"/>
              <a:t>small</a:t>
            </a:r>
            <a:r>
              <a:rPr lang="pt-PT" dirty="0" smtClean="0"/>
              <a:t> </a:t>
            </a:r>
            <a:r>
              <a:rPr lang="pt-PT" dirty="0" err="1" smtClean="0"/>
              <a:t>yellow</a:t>
            </a:r>
            <a:r>
              <a:rPr lang="pt-PT" dirty="0" smtClean="0"/>
              <a:t> </a:t>
            </a:r>
            <a:r>
              <a:rPr lang="pt-PT" dirty="0" err="1" smtClean="0"/>
              <a:t>pyramid</a:t>
            </a:r>
            <a:r>
              <a:rPr lang="pt-PT" dirty="0" smtClean="0"/>
              <a:t>, </a:t>
            </a:r>
            <a:r>
              <a:rPr lang="pt-PT" b="1" dirty="0" err="1" smtClean="0">
                <a:solidFill>
                  <a:srgbClr val="00B050"/>
                </a:solidFill>
              </a:rPr>
              <a:t>and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i="1" dirty="0" err="1" smtClean="0"/>
              <a:t>he</a:t>
            </a:r>
            <a:r>
              <a:rPr lang="pt-PT" dirty="0" smtClean="0"/>
              <a:t> </a:t>
            </a:r>
            <a:r>
              <a:rPr lang="pt-PT" dirty="0" err="1" smtClean="0"/>
              <a:t>is</a:t>
            </a:r>
            <a:r>
              <a:rPr lang="pt-PT" dirty="0" smtClean="0"/>
              <a:t> </a:t>
            </a:r>
            <a:r>
              <a:rPr lang="pt-PT" dirty="0" err="1" smtClean="0"/>
              <a:t>sweating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trembling</a:t>
            </a:r>
            <a:r>
              <a:rPr lang="pt-PT" dirty="0" smtClean="0"/>
              <a:t> </a:t>
            </a:r>
            <a:r>
              <a:rPr lang="pt-PT" b="1" dirty="0" smtClean="0">
                <a:solidFill>
                  <a:srgbClr val="00B050"/>
                </a:solidFill>
              </a:rPr>
              <a:t>as </a:t>
            </a:r>
            <a:r>
              <a:rPr lang="pt-PT" i="1" dirty="0" err="1" smtClean="0"/>
              <a:t>he</a:t>
            </a:r>
            <a:r>
              <a:rPr lang="pt-PT" b="1" dirty="0" smtClean="0"/>
              <a:t> </a:t>
            </a:r>
            <a:r>
              <a:rPr lang="pt-PT" dirty="0" err="1" smtClean="0"/>
              <a:t>struggles</a:t>
            </a:r>
            <a:r>
              <a:rPr lang="pt-PT" dirty="0" smtClean="0"/>
              <a:t> to </a:t>
            </a:r>
            <a:r>
              <a:rPr lang="pt-PT" dirty="0" err="1" smtClean="0"/>
              <a:t>keep</a:t>
            </a:r>
            <a:r>
              <a:rPr lang="pt-PT" dirty="0" smtClean="0"/>
              <a:t> </a:t>
            </a:r>
            <a:r>
              <a:rPr lang="pt-PT" dirty="0" err="1" smtClean="0"/>
              <a:t>his</a:t>
            </a:r>
            <a:r>
              <a:rPr lang="pt-PT" dirty="0" smtClean="0"/>
              <a:t> balance. </a:t>
            </a:r>
            <a:r>
              <a:rPr lang="pt-PT" b="1" dirty="0" err="1" smtClean="0">
                <a:solidFill>
                  <a:srgbClr val="00B050"/>
                </a:solidFill>
              </a:rPr>
              <a:t>At</a:t>
            </a:r>
            <a:r>
              <a:rPr lang="pt-PT" b="1" dirty="0" smtClean="0">
                <a:solidFill>
                  <a:srgbClr val="00B050"/>
                </a:solidFill>
              </a:rPr>
              <a:t> </a:t>
            </a:r>
            <a:r>
              <a:rPr lang="pt-PT" b="1" dirty="0" err="1" smtClean="0">
                <a:solidFill>
                  <a:srgbClr val="00B050"/>
                </a:solidFill>
              </a:rPr>
              <a:t>the</a:t>
            </a:r>
            <a:r>
              <a:rPr lang="pt-PT" b="1" dirty="0" smtClean="0">
                <a:solidFill>
                  <a:srgbClr val="00B050"/>
                </a:solidFill>
              </a:rPr>
              <a:t> </a:t>
            </a:r>
            <a:r>
              <a:rPr lang="pt-PT" b="1" dirty="0" err="1" smtClean="0">
                <a:solidFill>
                  <a:srgbClr val="00B050"/>
                </a:solidFill>
              </a:rPr>
              <a:t>same</a:t>
            </a:r>
            <a:r>
              <a:rPr lang="pt-PT" b="1" dirty="0" smtClean="0">
                <a:solidFill>
                  <a:srgbClr val="00B050"/>
                </a:solidFill>
              </a:rPr>
              <a:t> time </a:t>
            </a:r>
            <a:r>
              <a:rPr lang="pt-PT" dirty="0" err="1" smtClean="0"/>
              <a:t>he</a:t>
            </a:r>
            <a:r>
              <a:rPr lang="pt-PT" dirty="0" smtClean="0"/>
              <a:t> </a:t>
            </a:r>
            <a:r>
              <a:rPr lang="pt-PT" dirty="0" err="1" smtClean="0"/>
              <a:t>is</a:t>
            </a:r>
            <a:r>
              <a:rPr lang="pt-PT" dirty="0" smtClean="0"/>
              <a:t> </a:t>
            </a:r>
            <a:r>
              <a:rPr lang="pt-PT" dirty="0" err="1" smtClean="0"/>
              <a:t>trying</a:t>
            </a:r>
            <a:r>
              <a:rPr lang="pt-PT" dirty="0" smtClean="0"/>
              <a:t> to </a:t>
            </a:r>
            <a:r>
              <a:rPr lang="pt-PT" dirty="0" err="1" smtClean="0"/>
              <a:t>juggle</a:t>
            </a:r>
            <a:r>
              <a:rPr lang="pt-PT" dirty="0" smtClean="0"/>
              <a:t> </a:t>
            </a:r>
            <a:r>
              <a:rPr lang="pt-PT" dirty="0" err="1" smtClean="0"/>
              <a:t>seven</a:t>
            </a:r>
            <a:r>
              <a:rPr lang="pt-PT" dirty="0" smtClean="0"/>
              <a:t> </a:t>
            </a:r>
            <a:r>
              <a:rPr lang="pt-PT" dirty="0" err="1" smtClean="0"/>
              <a:t>teacups</a:t>
            </a:r>
            <a:r>
              <a:rPr lang="pt-PT" dirty="0" smtClean="0"/>
              <a:t> </a:t>
            </a:r>
            <a:r>
              <a:rPr lang="pt-PT" dirty="0" err="1" smtClean="0"/>
              <a:t>that</a:t>
            </a:r>
            <a:r>
              <a:rPr lang="pt-PT" dirty="0" smtClean="0"/>
              <a:t> </a:t>
            </a:r>
            <a:r>
              <a:rPr lang="pt-PT" dirty="0" err="1" smtClean="0"/>
              <a:t>read</a:t>
            </a:r>
            <a:r>
              <a:rPr lang="pt-PT" dirty="0" smtClean="0"/>
              <a:t> “ECONOMY”.</a:t>
            </a:r>
          </a:p>
          <a:p>
            <a:pPr marL="0" indent="0">
              <a:buNone/>
            </a:pPr>
            <a:endParaRPr lang="pt-PT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855876"/>
            <a:ext cx="5616624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PT" sz="2800" dirty="0" err="1" smtClean="0"/>
              <a:t>Topic</a:t>
            </a:r>
            <a:r>
              <a:rPr lang="pt-PT" sz="2800" dirty="0" smtClean="0"/>
              <a:t> </a:t>
            </a:r>
            <a:r>
              <a:rPr lang="pt-PT" sz="2800" dirty="0" err="1" smtClean="0"/>
              <a:t>sentence</a:t>
            </a:r>
            <a:r>
              <a:rPr lang="pt-PT" sz="2800" dirty="0" smtClean="0"/>
              <a:t> short &amp; </a:t>
            </a:r>
            <a:r>
              <a:rPr lang="pt-PT" sz="2800" dirty="0" err="1" smtClean="0"/>
              <a:t>focused</a:t>
            </a:r>
            <a:endParaRPr lang="pt-PT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707904" y="4254768"/>
            <a:ext cx="4608512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PT" sz="2800" dirty="0" err="1" smtClean="0"/>
              <a:t>Conjunctions</a:t>
            </a:r>
            <a:r>
              <a:rPr lang="pt-PT" sz="2800" dirty="0" smtClean="0"/>
              <a:t> </a:t>
            </a:r>
            <a:r>
              <a:rPr lang="pt-PT" sz="2800" dirty="0" err="1" smtClean="0"/>
              <a:t>guide</a:t>
            </a:r>
            <a:r>
              <a:rPr lang="pt-PT" sz="2800" dirty="0" smtClean="0"/>
              <a:t> </a:t>
            </a:r>
            <a:r>
              <a:rPr lang="pt-PT" sz="2800" dirty="0" err="1" smtClean="0"/>
              <a:t>reader</a:t>
            </a:r>
            <a:endParaRPr lang="pt-PT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11560" y="4797701"/>
            <a:ext cx="6336704" cy="181588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PT" sz="2800" dirty="0" err="1" smtClean="0"/>
              <a:t>Mostly</a:t>
            </a:r>
            <a:r>
              <a:rPr lang="pt-PT" sz="2800" dirty="0" smtClean="0"/>
              <a:t> </a:t>
            </a:r>
            <a:r>
              <a:rPr lang="pt-PT" sz="2800" dirty="0" err="1" smtClean="0"/>
              <a:t>parallel</a:t>
            </a:r>
            <a:r>
              <a:rPr lang="pt-PT" sz="2800" dirty="0" smtClean="0"/>
              <a:t> </a:t>
            </a:r>
            <a:r>
              <a:rPr lang="pt-PT" sz="2800" dirty="0" err="1" smtClean="0"/>
              <a:t>thematic</a:t>
            </a:r>
            <a:r>
              <a:rPr lang="pt-PT" sz="2800" dirty="0" smtClean="0"/>
              <a:t> </a:t>
            </a:r>
            <a:r>
              <a:rPr lang="pt-PT" sz="2800" dirty="0" err="1" smtClean="0"/>
              <a:t>progression</a:t>
            </a:r>
            <a:endParaRPr lang="pt-PT" sz="2800" dirty="0" smtClean="0"/>
          </a:p>
          <a:p>
            <a:r>
              <a:rPr lang="pt-PT" sz="2800" dirty="0" smtClean="0"/>
              <a:t>     </a:t>
            </a:r>
            <a:r>
              <a:rPr lang="pt-PT" sz="2800" dirty="0" err="1" smtClean="0"/>
              <a:t>The</a:t>
            </a:r>
            <a:r>
              <a:rPr lang="pt-PT" sz="2800" dirty="0" smtClean="0"/>
              <a:t> cartoon</a:t>
            </a:r>
          </a:p>
          <a:p>
            <a:r>
              <a:rPr lang="pt-PT" sz="2800" dirty="0" smtClean="0"/>
              <a:t>        </a:t>
            </a:r>
            <a:r>
              <a:rPr lang="pt-PT" sz="2800" dirty="0" err="1" smtClean="0"/>
              <a:t>He</a:t>
            </a:r>
            <a:r>
              <a:rPr lang="pt-PT" sz="2800" dirty="0" smtClean="0"/>
              <a:t>    </a:t>
            </a:r>
            <a:r>
              <a:rPr lang="pt-PT" sz="2800" dirty="0" err="1" smtClean="0"/>
              <a:t>and</a:t>
            </a:r>
            <a:r>
              <a:rPr lang="pt-PT" sz="2800" dirty="0" smtClean="0"/>
              <a:t> </a:t>
            </a:r>
            <a:r>
              <a:rPr lang="pt-PT" sz="2800" dirty="0" err="1" smtClean="0"/>
              <a:t>he</a:t>
            </a:r>
            <a:r>
              <a:rPr lang="pt-PT" sz="2800" dirty="0" smtClean="0"/>
              <a:t>    as </a:t>
            </a:r>
            <a:r>
              <a:rPr lang="pt-PT" sz="2800" dirty="0" err="1" smtClean="0"/>
              <a:t>he</a:t>
            </a:r>
            <a:endParaRPr lang="pt-PT" sz="2800" dirty="0" smtClean="0"/>
          </a:p>
          <a:p>
            <a:r>
              <a:rPr lang="pt-PT" sz="2800" dirty="0" smtClean="0"/>
              <a:t>	</a:t>
            </a:r>
            <a:r>
              <a:rPr lang="pt-PT" sz="2800" dirty="0" err="1" smtClean="0"/>
              <a:t>At</a:t>
            </a:r>
            <a:r>
              <a:rPr lang="pt-PT" sz="2800" dirty="0" smtClean="0"/>
              <a:t> </a:t>
            </a:r>
            <a:r>
              <a:rPr lang="pt-PT" sz="2800" dirty="0" err="1" smtClean="0"/>
              <a:t>the</a:t>
            </a:r>
            <a:r>
              <a:rPr lang="pt-PT" sz="2800" dirty="0" smtClean="0"/>
              <a:t> </a:t>
            </a:r>
            <a:r>
              <a:rPr lang="pt-PT" sz="2800" dirty="0" err="1" smtClean="0"/>
              <a:t>same</a:t>
            </a:r>
            <a:r>
              <a:rPr lang="pt-PT" sz="2800" dirty="0" smtClean="0"/>
              <a:t> time</a:t>
            </a:r>
            <a:endParaRPr lang="pt-PT" sz="2800" dirty="0"/>
          </a:p>
        </p:txBody>
      </p:sp>
      <p:sp>
        <p:nvSpPr>
          <p:cNvPr id="10" name="Right Arrow 9"/>
          <p:cNvSpPr/>
          <p:nvPr/>
        </p:nvSpPr>
        <p:spPr>
          <a:xfrm>
            <a:off x="1907704" y="5862352"/>
            <a:ext cx="144016" cy="1715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1" name="Right Arrow 10"/>
          <p:cNvSpPr/>
          <p:nvPr/>
        </p:nvSpPr>
        <p:spPr>
          <a:xfrm>
            <a:off x="3203848" y="5879505"/>
            <a:ext cx="144016" cy="1715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19848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err="1" smtClean="0"/>
              <a:t>End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paragraph</a:t>
            </a:r>
            <a:r>
              <a:rPr lang="pt-PT" dirty="0" smtClean="0"/>
              <a:t> </a:t>
            </a:r>
            <a:r>
              <a:rPr lang="pt-PT" dirty="0" err="1" smtClean="0"/>
              <a:t>should</a:t>
            </a:r>
            <a:r>
              <a:rPr lang="pt-PT" dirty="0" smtClean="0"/>
              <a:t> </a:t>
            </a:r>
            <a:r>
              <a:rPr lang="pt-PT" dirty="0" err="1" smtClean="0"/>
              <a:t>be</a:t>
            </a:r>
            <a:r>
              <a:rPr lang="pt-PT" dirty="0" smtClean="0"/>
              <a:t> clear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have</a:t>
            </a:r>
            <a:r>
              <a:rPr lang="pt-PT" dirty="0" smtClean="0"/>
              <a:t> </a:t>
            </a:r>
            <a:r>
              <a:rPr lang="pt-PT" dirty="0" err="1" smtClean="0"/>
              <a:t>impact</a:t>
            </a:r>
            <a:r>
              <a:rPr lang="pt-PT" dirty="0" smtClean="0"/>
              <a:t>.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852936"/>
            <a:ext cx="8229600" cy="334096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pt-PT" dirty="0" smtClean="0"/>
              <a:t>To </a:t>
            </a:r>
            <a:r>
              <a:rPr lang="pt-PT" dirty="0" err="1" smtClean="0"/>
              <a:t>conclude</a:t>
            </a:r>
            <a:r>
              <a:rPr lang="pt-PT" dirty="0" smtClean="0"/>
              <a:t>, </a:t>
            </a:r>
            <a:r>
              <a:rPr lang="pt-PT" dirty="0" err="1" smtClean="0"/>
              <a:t>the</a:t>
            </a:r>
            <a:r>
              <a:rPr lang="pt-PT" dirty="0" smtClean="0"/>
              <a:t> cartoon </a:t>
            </a:r>
            <a:r>
              <a:rPr lang="pt-PT" dirty="0" err="1" smtClean="0"/>
              <a:t>highlights</a:t>
            </a:r>
            <a:r>
              <a:rPr lang="pt-PT" dirty="0" smtClean="0"/>
              <a:t> </a:t>
            </a:r>
            <a:r>
              <a:rPr lang="pt-PT" dirty="0" err="1" smtClean="0"/>
              <a:t>at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same</a:t>
            </a:r>
            <a:r>
              <a:rPr lang="pt-PT" dirty="0" smtClean="0"/>
              <a:t> time </a:t>
            </a:r>
            <a:r>
              <a:rPr lang="pt-PT" dirty="0" err="1" smtClean="0"/>
              <a:t>oil</a:t>
            </a:r>
            <a:r>
              <a:rPr lang="pt-PT" dirty="0" smtClean="0"/>
              <a:t> as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cornerstone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US </a:t>
            </a:r>
            <a:r>
              <a:rPr lang="pt-PT" dirty="0" err="1" smtClean="0"/>
              <a:t>economy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as </a:t>
            </a:r>
            <a:r>
              <a:rPr lang="pt-PT" dirty="0" err="1" smtClean="0"/>
              <a:t>its</a:t>
            </a:r>
            <a:r>
              <a:rPr lang="pt-PT" dirty="0" smtClean="0"/>
              <a:t> </a:t>
            </a:r>
            <a:r>
              <a:rPr lang="pt-PT" dirty="0" err="1" smtClean="0"/>
              <a:t>greatest</a:t>
            </a:r>
            <a:r>
              <a:rPr lang="pt-PT" dirty="0" smtClean="0"/>
              <a:t> </a:t>
            </a:r>
            <a:r>
              <a:rPr lang="pt-PT" dirty="0" err="1" smtClean="0"/>
              <a:t>Achilles</a:t>
            </a:r>
            <a:r>
              <a:rPr lang="pt-PT" dirty="0" smtClean="0"/>
              <a:t>’ </a:t>
            </a:r>
            <a:r>
              <a:rPr lang="pt-PT" dirty="0" err="1" smtClean="0"/>
              <a:t>heel</a:t>
            </a:r>
            <a:r>
              <a:rPr lang="pt-PT" dirty="0" smtClean="0"/>
              <a:t>, as </a:t>
            </a:r>
            <a:r>
              <a:rPr lang="pt-PT" dirty="0" err="1" smtClean="0"/>
              <a:t>well</a:t>
            </a:r>
            <a:r>
              <a:rPr lang="pt-PT" dirty="0" smtClean="0"/>
              <a:t> as </a:t>
            </a:r>
            <a:r>
              <a:rPr lang="pt-PT" dirty="0" err="1" smtClean="0"/>
              <a:t>how</a:t>
            </a:r>
            <a:r>
              <a:rPr lang="pt-PT" dirty="0" smtClean="0"/>
              <a:t> </a:t>
            </a:r>
            <a:r>
              <a:rPr lang="pt-PT" dirty="0" err="1" smtClean="0"/>
              <a:t>its</a:t>
            </a:r>
            <a:r>
              <a:rPr lang="pt-PT" dirty="0" smtClean="0"/>
              <a:t> </a:t>
            </a:r>
            <a:r>
              <a:rPr lang="pt-PT" dirty="0" err="1" smtClean="0"/>
              <a:t>economy’s</a:t>
            </a:r>
            <a:r>
              <a:rPr lang="pt-PT" dirty="0" smtClean="0"/>
              <a:t> </a:t>
            </a:r>
            <a:r>
              <a:rPr lang="pt-PT" dirty="0" err="1" smtClean="0"/>
              <a:t>recovery</a:t>
            </a:r>
            <a:r>
              <a:rPr lang="pt-PT" dirty="0" smtClean="0"/>
              <a:t> </a:t>
            </a:r>
            <a:r>
              <a:rPr lang="pt-PT" dirty="0" err="1" smtClean="0"/>
              <a:t>or</a:t>
            </a:r>
            <a:r>
              <a:rPr lang="pt-PT" dirty="0" smtClean="0"/>
              <a:t> </a:t>
            </a:r>
            <a:r>
              <a:rPr lang="pt-PT" dirty="0" err="1" smtClean="0"/>
              <a:t>upturn</a:t>
            </a:r>
            <a:r>
              <a:rPr lang="pt-PT" dirty="0" smtClean="0"/>
              <a:t> </a:t>
            </a:r>
            <a:r>
              <a:rPr lang="pt-PT" dirty="0" err="1" smtClean="0"/>
              <a:t>will</a:t>
            </a:r>
            <a:r>
              <a:rPr lang="pt-PT" dirty="0" smtClean="0"/>
              <a:t> </a:t>
            </a:r>
            <a:r>
              <a:rPr lang="pt-PT" dirty="0" err="1" smtClean="0"/>
              <a:t>always</a:t>
            </a:r>
            <a:r>
              <a:rPr lang="pt-PT" dirty="0" smtClean="0"/>
              <a:t> </a:t>
            </a:r>
            <a:r>
              <a:rPr lang="pt-PT" dirty="0" err="1" smtClean="0"/>
              <a:t>be</a:t>
            </a:r>
            <a:r>
              <a:rPr lang="pt-PT" dirty="0" smtClean="0"/>
              <a:t> </a:t>
            </a:r>
            <a:r>
              <a:rPr lang="pt-PT" dirty="0" err="1" smtClean="0"/>
              <a:t>threatened</a:t>
            </a:r>
            <a:r>
              <a:rPr lang="pt-PT" dirty="0" smtClean="0"/>
              <a:t> </a:t>
            </a:r>
            <a:r>
              <a:rPr lang="pt-PT" dirty="0" err="1" smtClean="0"/>
              <a:t>by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increase</a:t>
            </a:r>
            <a:r>
              <a:rPr lang="pt-PT" dirty="0" smtClean="0"/>
              <a:t> in </a:t>
            </a:r>
            <a:r>
              <a:rPr lang="pt-PT" dirty="0" err="1" smtClean="0"/>
              <a:t>oil</a:t>
            </a:r>
            <a:r>
              <a:rPr lang="pt-PT" dirty="0" smtClean="0"/>
              <a:t> </a:t>
            </a:r>
            <a:r>
              <a:rPr lang="pt-PT" dirty="0" err="1" smtClean="0"/>
              <a:t>prices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, in </a:t>
            </a:r>
            <a:r>
              <a:rPr lang="pt-PT" dirty="0" err="1" smtClean="0"/>
              <a:t>consequence</a:t>
            </a:r>
            <a:r>
              <a:rPr lang="pt-PT" dirty="0" smtClean="0"/>
              <a:t>, </a:t>
            </a:r>
            <a:r>
              <a:rPr lang="pt-PT" dirty="0" err="1" smtClean="0"/>
              <a:t>by</a:t>
            </a:r>
            <a:r>
              <a:rPr lang="pt-PT" dirty="0" smtClean="0"/>
              <a:t> a </a:t>
            </a:r>
            <a:r>
              <a:rPr lang="pt-PT" dirty="0" err="1" smtClean="0"/>
              <a:t>rising</a:t>
            </a:r>
            <a:r>
              <a:rPr lang="pt-PT" dirty="0" smtClean="0"/>
              <a:t> </a:t>
            </a:r>
            <a:r>
              <a:rPr lang="pt-PT" dirty="0" err="1" smtClean="0"/>
              <a:t>inflation</a:t>
            </a:r>
            <a:r>
              <a:rPr lang="pt-PT" dirty="0" smtClean="0"/>
              <a:t>.</a:t>
            </a:r>
            <a:endParaRPr lang="pt-PT" dirty="0" smtClean="0"/>
          </a:p>
          <a:p>
            <a:pPr marL="0" indent="0">
              <a:buNone/>
            </a:pPr>
            <a:endParaRPr lang="pt-PT" dirty="0"/>
          </a:p>
        </p:txBody>
      </p:sp>
      <p:sp>
        <p:nvSpPr>
          <p:cNvPr id="9" name="TextBox 8"/>
          <p:cNvSpPr txBox="1"/>
          <p:nvPr/>
        </p:nvSpPr>
        <p:spPr>
          <a:xfrm>
            <a:off x="611560" y="1484784"/>
            <a:ext cx="5616624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PT" sz="2800" dirty="0" smtClean="0"/>
              <a:t>Long </a:t>
            </a:r>
            <a:r>
              <a:rPr lang="pt-PT" sz="2800" dirty="0" err="1" smtClean="0"/>
              <a:t>sentence</a:t>
            </a:r>
            <a:r>
              <a:rPr lang="pt-PT" sz="2800" dirty="0" smtClean="0"/>
              <a:t> </a:t>
            </a:r>
            <a:r>
              <a:rPr lang="pt-PT" sz="2800" dirty="0" err="1" smtClean="0"/>
              <a:t>gets</a:t>
            </a:r>
            <a:r>
              <a:rPr lang="pt-PT" sz="2800" dirty="0" smtClean="0"/>
              <a:t> </a:t>
            </a:r>
            <a:r>
              <a:rPr lang="pt-PT" sz="2800" dirty="0" err="1" smtClean="0"/>
              <a:t>confusing</a:t>
            </a:r>
            <a:r>
              <a:rPr lang="pt-PT" sz="2800" dirty="0" smtClean="0"/>
              <a:t> </a:t>
            </a:r>
            <a:r>
              <a:rPr lang="pt-PT" sz="2800" dirty="0" err="1" smtClean="0"/>
              <a:t>and</a:t>
            </a:r>
            <a:r>
              <a:rPr lang="pt-PT" sz="2800" dirty="0" smtClean="0"/>
              <a:t> </a:t>
            </a:r>
            <a:r>
              <a:rPr lang="pt-PT" sz="2800" dirty="0" err="1" smtClean="0"/>
              <a:t>lacks</a:t>
            </a:r>
            <a:r>
              <a:rPr lang="pt-PT" sz="2800" dirty="0" smtClean="0"/>
              <a:t> </a:t>
            </a:r>
            <a:r>
              <a:rPr lang="pt-PT" sz="2800" dirty="0" err="1" smtClean="0"/>
              <a:t>impact</a:t>
            </a:r>
            <a:endParaRPr lang="pt-PT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5148064" y="5229200"/>
            <a:ext cx="2232248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PT" sz="2800" dirty="0" err="1" smtClean="0"/>
              <a:t>Redundant</a:t>
            </a:r>
            <a:endParaRPr lang="pt-PT" sz="2800" dirty="0"/>
          </a:p>
        </p:txBody>
      </p:sp>
      <p:sp>
        <p:nvSpPr>
          <p:cNvPr id="4" name="Oval 3"/>
          <p:cNvSpPr/>
          <p:nvPr/>
        </p:nvSpPr>
        <p:spPr>
          <a:xfrm>
            <a:off x="6588224" y="4149080"/>
            <a:ext cx="1728192" cy="576064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9368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err="1" smtClean="0"/>
              <a:t>End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paragraph</a:t>
            </a:r>
            <a:r>
              <a:rPr lang="pt-PT" dirty="0" smtClean="0"/>
              <a:t> </a:t>
            </a:r>
            <a:r>
              <a:rPr lang="pt-PT" dirty="0" err="1" smtClean="0"/>
              <a:t>should</a:t>
            </a:r>
            <a:r>
              <a:rPr lang="pt-PT" dirty="0" smtClean="0"/>
              <a:t> </a:t>
            </a:r>
            <a:r>
              <a:rPr lang="pt-PT" dirty="0" err="1" smtClean="0"/>
              <a:t>be</a:t>
            </a:r>
            <a:r>
              <a:rPr lang="pt-PT" dirty="0" smtClean="0"/>
              <a:t> clear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have</a:t>
            </a:r>
            <a:r>
              <a:rPr lang="pt-PT" dirty="0" smtClean="0"/>
              <a:t> </a:t>
            </a:r>
            <a:r>
              <a:rPr lang="pt-PT" dirty="0" err="1" smtClean="0"/>
              <a:t>impact</a:t>
            </a:r>
            <a:r>
              <a:rPr lang="pt-PT" dirty="0" smtClean="0"/>
              <a:t>.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79096"/>
            <a:ext cx="8229600" cy="334096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pt-PT" dirty="0" smtClean="0"/>
              <a:t>To </a:t>
            </a:r>
            <a:r>
              <a:rPr lang="pt-PT" dirty="0" err="1" smtClean="0"/>
              <a:t>conclude</a:t>
            </a:r>
            <a:r>
              <a:rPr lang="pt-PT" dirty="0" smtClean="0"/>
              <a:t>, </a:t>
            </a:r>
            <a:r>
              <a:rPr lang="pt-PT" dirty="0" err="1" smtClean="0"/>
              <a:t>the</a:t>
            </a:r>
            <a:r>
              <a:rPr lang="pt-PT" dirty="0" smtClean="0"/>
              <a:t> cartoon </a:t>
            </a:r>
            <a:r>
              <a:rPr lang="pt-PT" dirty="0" err="1" smtClean="0"/>
              <a:t>highlights</a:t>
            </a:r>
            <a:r>
              <a:rPr lang="pt-PT" dirty="0" smtClean="0"/>
              <a:t> </a:t>
            </a:r>
            <a:r>
              <a:rPr lang="pt-PT" dirty="0" err="1" smtClean="0"/>
              <a:t>oil</a:t>
            </a:r>
            <a:r>
              <a:rPr lang="pt-PT" dirty="0" smtClean="0"/>
              <a:t> as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cornerstone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US </a:t>
            </a:r>
            <a:r>
              <a:rPr lang="pt-PT" dirty="0" err="1" smtClean="0"/>
              <a:t>economy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/>
              <a:t> </a:t>
            </a:r>
            <a:r>
              <a:rPr lang="pt-PT" dirty="0" err="1"/>
              <a:t>at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same</a:t>
            </a:r>
            <a:r>
              <a:rPr lang="pt-PT" dirty="0"/>
              <a:t> time </a:t>
            </a:r>
            <a:r>
              <a:rPr lang="pt-PT" dirty="0" err="1" smtClean="0"/>
              <a:t>its</a:t>
            </a:r>
            <a:r>
              <a:rPr lang="pt-PT" dirty="0" smtClean="0"/>
              <a:t> </a:t>
            </a:r>
            <a:r>
              <a:rPr lang="pt-PT" dirty="0" err="1" smtClean="0"/>
              <a:t>greatest</a:t>
            </a:r>
            <a:r>
              <a:rPr lang="pt-PT" dirty="0" smtClean="0"/>
              <a:t> </a:t>
            </a:r>
            <a:r>
              <a:rPr lang="pt-PT" dirty="0" err="1" smtClean="0"/>
              <a:t>Achilles</a:t>
            </a:r>
            <a:r>
              <a:rPr lang="pt-PT" dirty="0" smtClean="0"/>
              <a:t>’ </a:t>
            </a:r>
            <a:r>
              <a:rPr lang="pt-PT" dirty="0" err="1" smtClean="0"/>
              <a:t>heel</a:t>
            </a:r>
            <a:r>
              <a:rPr lang="pt-PT" dirty="0" smtClean="0"/>
              <a:t>. </a:t>
            </a:r>
            <a:r>
              <a:rPr lang="pt-PT" dirty="0" err="1" smtClean="0"/>
              <a:t>It</a:t>
            </a:r>
            <a:r>
              <a:rPr lang="pt-PT" dirty="0" smtClean="0"/>
              <a:t> </a:t>
            </a:r>
            <a:r>
              <a:rPr lang="pt-PT" dirty="0" err="1" smtClean="0"/>
              <a:t>argues</a:t>
            </a:r>
            <a:r>
              <a:rPr lang="pt-PT" dirty="0" smtClean="0"/>
              <a:t> </a:t>
            </a:r>
            <a:r>
              <a:rPr lang="pt-PT" dirty="0" err="1" smtClean="0"/>
              <a:t>that</a:t>
            </a:r>
            <a:r>
              <a:rPr lang="pt-PT" dirty="0" smtClean="0"/>
              <a:t> </a:t>
            </a:r>
            <a:r>
              <a:rPr lang="pt-PT" dirty="0" err="1" smtClean="0"/>
              <a:t>its</a:t>
            </a:r>
            <a:r>
              <a:rPr lang="pt-PT" dirty="0" smtClean="0"/>
              <a:t> </a:t>
            </a:r>
            <a:r>
              <a:rPr lang="pt-PT" dirty="0" err="1" smtClean="0"/>
              <a:t>economic</a:t>
            </a:r>
            <a:r>
              <a:rPr lang="pt-PT" dirty="0" smtClean="0"/>
              <a:t> </a:t>
            </a:r>
            <a:r>
              <a:rPr lang="pt-PT" dirty="0" err="1" smtClean="0"/>
              <a:t>recovery</a:t>
            </a:r>
            <a:r>
              <a:rPr lang="pt-PT" dirty="0" smtClean="0"/>
              <a:t> </a:t>
            </a:r>
            <a:r>
              <a:rPr lang="pt-PT" dirty="0" err="1" smtClean="0"/>
              <a:t>will</a:t>
            </a:r>
            <a:r>
              <a:rPr lang="pt-PT" dirty="0" smtClean="0"/>
              <a:t> </a:t>
            </a:r>
            <a:r>
              <a:rPr lang="pt-PT" dirty="0" err="1" smtClean="0"/>
              <a:t>always</a:t>
            </a:r>
            <a:r>
              <a:rPr lang="pt-PT" dirty="0" smtClean="0"/>
              <a:t> </a:t>
            </a:r>
            <a:r>
              <a:rPr lang="pt-PT" dirty="0" err="1" smtClean="0"/>
              <a:t>be</a:t>
            </a:r>
            <a:r>
              <a:rPr lang="pt-PT" dirty="0" smtClean="0"/>
              <a:t> </a:t>
            </a:r>
            <a:r>
              <a:rPr lang="pt-PT" dirty="0" err="1" smtClean="0"/>
              <a:t>threatened</a:t>
            </a:r>
            <a:r>
              <a:rPr lang="pt-PT" dirty="0" smtClean="0"/>
              <a:t> </a:t>
            </a:r>
            <a:r>
              <a:rPr lang="pt-PT" dirty="0" err="1" smtClean="0"/>
              <a:t>by</a:t>
            </a:r>
            <a:r>
              <a:rPr lang="pt-PT" dirty="0" smtClean="0"/>
              <a:t> </a:t>
            </a:r>
            <a:r>
              <a:rPr lang="pt-PT" dirty="0" err="1" smtClean="0"/>
              <a:t>an</a:t>
            </a:r>
            <a:r>
              <a:rPr lang="pt-PT" dirty="0" smtClean="0"/>
              <a:t> </a:t>
            </a:r>
            <a:r>
              <a:rPr lang="pt-PT" dirty="0" err="1" smtClean="0"/>
              <a:t>increase</a:t>
            </a:r>
            <a:r>
              <a:rPr lang="pt-PT" dirty="0" smtClean="0"/>
              <a:t> in </a:t>
            </a:r>
            <a:r>
              <a:rPr lang="pt-PT" dirty="0" err="1" smtClean="0"/>
              <a:t>oil</a:t>
            </a:r>
            <a:r>
              <a:rPr lang="pt-PT" dirty="0" smtClean="0"/>
              <a:t> </a:t>
            </a:r>
            <a:r>
              <a:rPr lang="pt-PT" dirty="0" err="1" smtClean="0"/>
              <a:t>prices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, in </a:t>
            </a:r>
            <a:r>
              <a:rPr lang="pt-PT" dirty="0" err="1" smtClean="0"/>
              <a:t>consequence</a:t>
            </a:r>
            <a:r>
              <a:rPr lang="pt-PT" dirty="0" smtClean="0"/>
              <a:t>, </a:t>
            </a:r>
            <a:r>
              <a:rPr lang="pt-PT" dirty="0" err="1" smtClean="0"/>
              <a:t>rising</a:t>
            </a:r>
            <a:r>
              <a:rPr lang="pt-PT" dirty="0" smtClean="0"/>
              <a:t> </a:t>
            </a:r>
            <a:r>
              <a:rPr lang="pt-PT" dirty="0" err="1" smtClean="0"/>
              <a:t>inflation</a:t>
            </a:r>
            <a:r>
              <a:rPr lang="pt-PT" dirty="0" smtClean="0"/>
              <a:t>.</a:t>
            </a:r>
            <a:endParaRPr lang="pt-PT" dirty="0" smtClean="0"/>
          </a:p>
          <a:p>
            <a:pPr marL="0" indent="0">
              <a:buNone/>
            </a:pPr>
            <a:endParaRPr lang="pt-PT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806327"/>
            <a:ext cx="5616624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PT" sz="2800" dirty="0" err="1" smtClean="0"/>
              <a:t>Deductions</a:t>
            </a:r>
            <a:r>
              <a:rPr lang="pt-PT" sz="2800" dirty="0" smtClean="0"/>
              <a:t> </a:t>
            </a:r>
            <a:r>
              <a:rPr lang="pt-PT" sz="2800" dirty="0" smtClean="0"/>
              <a:t>short &amp; </a:t>
            </a:r>
            <a:r>
              <a:rPr lang="pt-PT" sz="2800" dirty="0" err="1" smtClean="0"/>
              <a:t>focused</a:t>
            </a:r>
            <a:endParaRPr lang="pt-PT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70919" y="5075927"/>
            <a:ext cx="2520280" cy="138499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PT" sz="2800" dirty="0" err="1" smtClean="0"/>
              <a:t>Signals</a:t>
            </a:r>
            <a:r>
              <a:rPr lang="pt-PT" sz="2800" dirty="0" smtClean="0"/>
              <a:t> final </a:t>
            </a:r>
            <a:r>
              <a:rPr lang="pt-PT" sz="2800" dirty="0" err="1" smtClean="0"/>
              <a:t>stage</a:t>
            </a:r>
            <a:r>
              <a:rPr lang="pt-PT" sz="2800" dirty="0" smtClean="0"/>
              <a:t> </a:t>
            </a:r>
            <a:r>
              <a:rPr lang="pt-PT" sz="2800" dirty="0" err="1" smtClean="0"/>
              <a:t>of</a:t>
            </a:r>
            <a:r>
              <a:rPr lang="pt-PT" sz="2800" dirty="0" smtClean="0"/>
              <a:t> </a:t>
            </a:r>
            <a:r>
              <a:rPr lang="pt-PT" sz="2800" dirty="0" err="1" smtClean="0"/>
              <a:t>analysis</a:t>
            </a:r>
            <a:endParaRPr lang="pt-PT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513353" y="4455189"/>
            <a:ext cx="4464496" cy="138499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PT" sz="2800" dirty="0" err="1" smtClean="0"/>
              <a:t>Zig</a:t>
            </a:r>
            <a:r>
              <a:rPr lang="pt-PT" sz="2800" dirty="0" smtClean="0"/>
              <a:t> </a:t>
            </a:r>
            <a:r>
              <a:rPr lang="pt-PT" sz="2800" dirty="0" err="1" smtClean="0"/>
              <a:t>zag</a:t>
            </a:r>
            <a:r>
              <a:rPr lang="pt-PT" sz="2800" dirty="0" smtClean="0"/>
              <a:t> </a:t>
            </a:r>
            <a:r>
              <a:rPr lang="pt-PT" sz="2800" dirty="0" err="1" smtClean="0"/>
              <a:t>thematic</a:t>
            </a:r>
            <a:r>
              <a:rPr lang="pt-PT" sz="2800" dirty="0" smtClean="0"/>
              <a:t> </a:t>
            </a:r>
            <a:r>
              <a:rPr lang="pt-PT" sz="2800" dirty="0" err="1" smtClean="0"/>
              <a:t>progression</a:t>
            </a:r>
            <a:endParaRPr lang="pt-PT" sz="2800" dirty="0" smtClean="0"/>
          </a:p>
          <a:p>
            <a:r>
              <a:rPr lang="pt-PT" sz="2800" dirty="0" smtClean="0"/>
              <a:t>     </a:t>
            </a:r>
            <a:r>
              <a:rPr lang="pt-PT" sz="2800" dirty="0" smtClean="0"/>
              <a:t>To </a:t>
            </a:r>
            <a:r>
              <a:rPr lang="pt-PT" sz="2800" dirty="0" err="1" smtClean="0"/>
              <a:t>conclude</a:t>
            </a:r>
            <a:endParaRPr lang="pt-PT" sz="2800" dirty="0" smtClean="0"/>
          </a:p>
          <a:p>
            <a:r>
              <a:rPr lang="pt-PT" sz="2800" dirty="0" smtClean="0"/>
              <a:t>        </a:t>
            </a:r>
            <a:r>
              <a:rPr lang="pt-PT" sz="2800" dirty="0" err="1" smtClean="0"/>
              <a:t>It</a:t>
            </a:r>
            <a:r>
              <a:rPr lang="pt-PT" sz="2800" dirty="0" smtClean="0"/>
              <a:t> (</a:t>
            </a:r>
            <a:r>
              <a:rPr lang="pt-PT" sz="2800" dirty="0" err="1" smtClean="0"/>
              <a:t>refers</a:t>
            </a:r>
            <a:r>
              <a:rPr lang="pt-PT" sz="2800" dirty="0" smtClean="0"/>
              <a:t> to </a:t>
            </a:r>
            <a:r>
              <a:rPr lang="pt-PT" sz="2800" i="1" dirty="0" err="1" smtClean="0"/>
              <a:t>the</a:t>
            </a:r>
            <a:r>
              <a:rPr lang="pt-PT" sz="2800" i="1" dirty="0" smtClean="0"/>
              <a:t> cartoon</a:t>
            </a:r>
            <a:r>
              <a:rPr lang="pt-PT" sz="2800" dirty="0" smtClean="0"/>
              <a:t>)</a:t>
            </a:r>
            <a:endParaRPr lang="pt-PT" sz="2800" dirty="0"/>
          </a:p>
        </p:txBody>
      </p:sp>
      <p:sp>
        <p:nvSpPr>
          <p:cNvPr id="8" name="Oval 7"/>
          <p:cNvSpPr/>
          <p:nvPr/>
        </p:nvSpPr>
        <p:spPr>
          <a:xfrm>
            <a:off x="632489" y="1412776"/>
            <a:ext cx="2304256" cy="576064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Oval 11"/>
          <p:cNvSpPr/>
          <p:nvPr/>
        </p:nvSpPr>
        <p:spPr>
          <a:xfrm>
            <a:off x="4788024" y="1329547"/>
            <a:ext cx="2016224" cy="720080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Oval 12"/>
          <p:cNvSpPr/>
          <p:nvPr/>
        </p:nvSpPr>
        <p:spPr>
          <a:xfrm>
            <a:off x="7092280" y="2348880"/>
            <a:ext cx="1368152" cy="720080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4" name="TextBox 13"/>
          <p:cNvSpPr txBox="1"/>
          <p:nvPr/>
        </p:nvSpPr>
        <p:spPr>
          <a:xfrm>
            <a:off x="6012160" y="4213536"/>
            <a:ext cx="2664296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PT" sz="2800" dirty="0" err="1" smtClean="0"/>
              <a:t>Lexis</a:t>
            </a:r>
            <a:r>
              <a:rPr lang="pt-PT" sz="2800" dirty="0" smtClean="0"/>
              <a:t> </a:t>
            </a:r>
            <a:r>
              <a:rPr lang="pt-PT" sz="2800" dirty="0" err="1" smtClean="0"/>
              <a:t>appropriate</a:t>
            </a:r>
            <a:r>
              <a:rPr lang="pt-PT" sz="2800" dirty="0" smtClean="0"/>
              <a:t> for </a:t>
            </a:r>
            <a:r>
              <a:rPr lang="pt-PT" sz="2800" dirty="0" err="1" smtClean="0"/>
              <a:t>deductions</a:t>
            </a:r>
            <a:endParaRPr lang="pt-PT" sz="2800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3203848" y="3861048"/>
            <a:ext cx="388843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203848" y="4365104"/>
            <a:ext cx="237626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796136" y="5445224"/>
            <a:ext cx="2880320" cy="10772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PT" sz="3200" dirty="0" smtClean="0"/>
              <a:t>NG general </a:t>
            </a:r>
            <a:r>
              <a:rPr lang="pt-PT" sz="3200" dirty="0" err="1" smtClean="0"/>
              <a:t>participant</a:t>
            </a:r>
            <a:r>
              <a:rPr lang="pt-PT" sz="3200" dirty="0" smtClean="0"/>
              <a:t> </a:t>
            </a:r>
            <a:endParaRPr lang="pt-PT" sz="3200" dirty="0"/>
          </a:p>
        </p:txBody>
      </p:sp>
    </p:spTree>
    <p:extLst>
      <p:ext uri="{BB962C8B-B14F-4D97-AF65-F5344CB8AC3E}">
        <p14:creationId xmlns:p14="http://schemas.microsoft.com/office/powerpoint/2010/main" val="1478536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7" grpId="0" animBg="1"/>
      <p:bldP spid="8" grpId="0" animBg="1"/>
      <p:bldP spid="12" grpId="0" animBg="1"/>
      <p:bldP spid="13" grpId="0" animBg="1"/>
      <p:bldP spid="14" grpId="0" animBg="1"/>
      <p:bldP spid="2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pt-PT" sz="3600" dirty="0" err="1" smtClean="0"/>
              <a:t>Clause</a:t>
            </a:r>
            <a:r>
              <a:rPr lang="pt-PT" sz="3600" dirty="0" smtClean="0"/>
              <a:t> </a:t>
            </a:r>
            <a:r>
              <a:rPr lang="pt-PT" sz="3600" dirty="0" err="1" smtClean="0"/>
              <a:t>structure</a:t>
            </a:r>
            <a:endParaRPr lang="pt-PT" sz="3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0616133"/>
              </p:ext>
            </p:extLst>
          </p:nvPr>
        </p:nvGraphicFramePr>
        <p:xfrm>
          <a:off x="611560" y="3605572"/>
          <a:ext cx="8229600" cy="173736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872208"/>
                <a:gridCol w="2088232"/>
                <a:gridCol w="426916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PT" sz="2400" dirty="0" err="1" smtClean="0"/>
                        <a:t>Independent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clause</a:t>
                      </a:r>
                      <a:endParaRPr lang="pt-PT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PT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400" dirty="0" err="1" smtClean="0"/>
                        <a:t>That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situation</a:t>
                      </a:r>
                      <a:endParaRPr lang="pt-P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 err="1" smtClean="0"/>
                        <a:t>suggests</a:t>
                      </a:r>
                      <a:endParaRPr lang="pt-P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400" dirty="0" err="1" smtClean="0"/>
                        <a:t>that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the</a:t>
                      </a:r>
                      <a:r>
                        <a:rPr lang="pt-PT" sz="2400" dirty="0" smtClean="0"/>
                        <a:t> USA are </a:t>
                      </a:r>
                      <a:r>
                        <a:rPr lang="pt-PT" sz="2400" dirty="0" err="1" smtClean="0"/>
                        <a:t>very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close</a:t>
                      </a:r>
                      <a:r>
                        <a:rPr lang="pt-PT" sz="2400" dirty="0" smtClean="0"/>
                        <a:t> to holding </a:t>
                      </a:r>
                      <a:r>
                        <a:rPr lang="pt-PT" sz="2400" dirty="0" err="1" smtClean="0"/>
                        <a:t>the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power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of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the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world</a:t>
                      </a:r>
                      <a:r>
                        <a:rPr lang="pt-PT" sz="2400" dirty="0" smtClean="0"/>
                        <a:t>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400" dirty="0" err="1" smtClean="0"/>
                        <a:t>Subject</a:t>
                      </a:r>
                      <a:endParaRPr lang="pt-P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 smtClean="0"/>
                        <a:t>Verbal </a:t>
                      </a:r>
                      <a:r>
                        <a:rPr lang="pt-PT" sz="2400" dirty="0" err="1" smtClean="0"/>
                        <a:t>group</a:t>
                      </a:r>
                      <a:endParaRPr lang="pt-P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 err="1" smtClean="0"/>
                        <a:t>Complement</a:t>
                      </a:r>
                      <a:endParaRPr lang="pt-PT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Oval 8"/>
          <p:cNvSpPr/>
          <p:nvPr/>
        </p:nvSpPr>
        <p:spPr>
          <a:xfrm>
            <a:off x="3363685" y="4095894"/>
            <a:ext cx="547400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noFill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84785" y="2525995"/>
            <a:ext cx="4032448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PT" sz="2400" dirty="0" err="1" smtClean="0"/>
              <a:t>Finite</a:t>
            </a:r>
            <a:r>
              <a:rPr lang="pt-PT" sz="2400" dirty="0" smtClean="0"/>
              <a:t> </a:t>
            </a:r>
            <a:r>
              <a:rPr lang="pt-PT" sz="2400" dirty="0" err="1" smtClean="0"/>
              <a:t>verb</a:t>
            </a:r>
            <a:r>
              <a:rPr lang="pt-PT" sz="2400" dirty="0" smtClean="0"/>
              <a:t> = </a:t>
            </a:r>
            <a:r>
              <a:rPr lang="pt-PT" sz="2400" dirty="0" err="1" smtClean="0"/>
              <a:t>conjugated</a:t>
            </a:r>
            <a:r>
              <a:rPr lang="pt-PT" sz="2400" dirty="0" smtClean="0"/>
              <a:t> in a </a:t>
            </a:r>
            <a:r>
              <a:rPr lang="pt-PT" sz="2400" dirty="0" err="1" smtClean="0"/>
              <a:t>tense</a:t>
            </a:r>
            <a:endParaRPr lang="pt-PT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475656" y="1484784"/>
            <a:ext cx="64087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dirty="0" err="1"/>
              <a:t>That</a:t>
            </a:r>
            <a:r>
              <a:rPr lang="pt-PT" sz="2400" dirty="0"/>
              <a:t> </a:t>
            </a:r>
            <a:r>
              <a:rPr lang="pt-PT" sz="2400" dirty="0" err="1"/>
              <a:t>situation</a:t>
            </a:r>
            <a:r>
              <a:rPr lang="pt-PT" sz="2400" dirty="0"/>
              <a:t> </a:t>
            </a:r>
            <a:r>
              <a:rPr lang="pt-PT" sz="2400" dirty="0" err="1"/>
              <a:t>suggests</a:t>
            </a:r>
            <a:r>
              <a:rPr lang="pt-PT" sz="2400" dirty="0"/>
              <a:t> </a:t>
            </a:r>
            <a:r>
              <a:rPr lang="pt-PT" sz="2400" dirty="0" err="1"/>
              <a:t>that</a:t>
            </a:r>
            <a:r>
              <a:rPr lang="pt-PT" sz="2400" dirty="0"/>
              <a:t> </a:t>
            </a:r>
            <a:r>
              <a:rPr lang="pt-PT" sz="2400" dirty="0" err="1"/>
              <a:t>the</a:t>
            </a:r>
            <a:r>
              <a:rPr lang="pt-PT" sz="2400" dirty="0"/>
              <a:t> USA are </a:t>
            </a:r>
            <a:r>
              <a:rPr lang="pt-PT" sz="2400" dirty="0" err="1"/>
              <a:t>very</a:t>
            </a:r>
            <a:r>
              <a:rPr lang="pt-PT" sz="2400" dirty="0"/>
              <a:t> </a:t>
            </a:r>
            <a:r>
              <a:rPr lang="pt-PT" sz="2400" dirty="0" err="1"/>
              <a:t>close</a:t>
            </a:r>
            <a:r>
              <a:rPr lang="pt-PT" sz="2400" dirty="0"/>
              <a:t> to holding </a:t>
            </a:r>
            <a:r>
              <a:rPr lang="pt-PT" sz="2400" dirty="0" err="1"/>
              <a:t>the</a:t>
            </a:r>
            <a:r>
              <a:rPr lang="pt-PT" sz="2400" dirty="0"/>
              <a:t> </a:t>
            </a:r>
            <a:r>
              <a:rPr lang="pt-PT" sz="2400" dirty="0" err="1"/>
              <a:t>power</a:t>
            </a:r>
            <a:r>
              <a:rPr lang="pt-PT" sz="2400" dirty="0"/>
              <a:t> </a:t>
            </a:r>
            <a:r>
              <a:rPr lang="pt-PT" sz="2400" dirty="0" err="1"/>
              <a:t>of</a:t>
            </a:r>
            <a:r>
              <a:rPr lang="pt-PT" sz="2400" dirty="0"/>
              <a:t> </a:t>
            </a:r>
            <a:r>
              <a:rPr lang="pt-PT" sz="2400" dirty="0" err="1"/>
              <a:t>the</a:t>
            </a:r>
            <a:r>
              <a:rPr lang="pt-PT" sz="2400" dirty="0"/>
              <a:t> </a:t>
            </a:r>
            <a:r>
              <a:rPr lang="pt-PT" sz="2400" dirty="0" err="1"/>
              <a:t>world</a:t>
            </a:r>
            <a:r>
              <a:rPr lang="pt-PT" sz="2400" dirty="0"/>
              <a:t>.</a:t>
            </a:r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3494467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pt-PT" sz="3600" dirty="0" err="1" smtClean="0"/>
              <a:t>Clause</a:t>
            </a:r>
            <a:r>
              <a:rPr lang="pt-PT" sz="3600" dirty="0" smtClean="0"/>
              <a:t> </a:t>
            </a:r>
            <a:r>
              <a:rPr lang="pt-PT" sz="3600" dirty="0" err="1" smtClean="0"/>
              <a:t>structure</a:t>
            </a:r>
            <a:endParaRPr lang="pt-PT" sz="3600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6562512"/>
              </p:ext>
            </p:extLst>
          </p:nvPr>
        </p:nvGraphicFramePr>
        <p:xfrm>
          <a:off x="395536" y="2231239"/>
          <a:ext cx="8496944" cy="173736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858681"/>
                <a:gridCol w="1933028"/>
                <a:gridCol w="4705235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pt-PT" sz="2400" dirty="0" err="1" smtClean="0"/>
                        <a:t>Independent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clause</a:t>
                      </a:r>
                      <a:endParaRPr lang="pt-PT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PT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400" dirty="0" err="1" smtClean="0"/>
                        <a:t>The</a:t>
                      </a:r>
                      <a:r>
                        <a:rPr lang="pt-PT" sz="2400" dirty="0" smtClean="0"/>
                        <a:t> US  </a:t>
                      </a:r>
                      <a:r>
                        <a:rPr lang="pt-PT" sz="2400" dirty="0" err="1" smtClean="0"/>
                        <a:t>economy</a:t>
                      </a:r>
                      <a:r>
                        <a:rPr lang="pt-PT" sz="2400" dirty="0" smtClean="0"/>
                        <a:t> </a:t>
                      </a:r>
                      <a:endParaRPr lang="pt-P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 err="1" smtClean="0"/>
                        <a:t>has</a:t>
                      </a:r>
                      <a:r>
                        <a:rPr lang="pt-PT" sz="2400" dirty="0" smtClean="0"/>
                        <a:t> to do </a:t>
                      </a:r>
                      <a:endParaRPr lang="pt-P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 err="1" smtClean="0"/>
                        <a:t>something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about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it</a:t>
                      </a:r>
                      <a:endParaRPr lang="pt-PT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400" dirty="0" err="1" smtClean="0"/>
                        <a:t>Subject</a:t>
                      </a:r>
                      <a:endParaRPr lang="pt-P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 smtClean="0"/>
                        <a:t>Verbal </a:t>
                      </a:r>
                      <a:r>
                        <a:rPr lang="pt-PT" sz="2400" dirty="0" err="1" smtClean="0"/>
                        <a:t>group</a:t>
                      </a:r>
                      <a:endParaRPr lang="pt-P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 err="1" smtClean="0"/>
                        <a:t>Complement</a:t>
                      </a:r>
                      <a:r>
                        <a:rPr lang="pt-PT" sz="2400" dirty="0" smtClean="0"/>
                        <a:t> </a:t>
                      </a:r>
                      <a:endParaRPr lang="pt-PT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803870"/>
              </p:ext>
            </p:extLst>
          </p:nvPr>
        </p:nvGraphicFramePr>
        <p:xfrm>
          <a:off x="395536" y="4138776"/>
          <a:ext cx="8513418" cy="246888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146862"/>
                <a:gridCol w="3181730"/>
                <a:gridCol w="3184826"/>
              </a:tblGrid>
              <a:tr h="122416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400" dirty="0" err="1" smtClean="0"/>
                        <a:t>Dependent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clause</a:t>
                      </a:r>
                      <a:r>
                        <a:rPr lang="pt-PT" sz="2400" dirty="0" smtClean="0"/>
                        <a:t> (</a:t>
                      </a:r>
                      <a:r>
                        <a:rPr lang="pt-PT" sz="2400" dirty="0" err="1" smtClean="0"/>
                        <a:t>finite</a:t>
                      </a:r>
                      <a:r>
                        <a:rPr lang="pt-PT" sz="2400" dirty="0" smtClean="0"/>
                        <a:t>)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PT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400" dirty="0" err="1" smtClean="0"/>
                        <a:t>since</a:t>
                      </a:r>
                      <a:r>
                        <a:rPr lang="pt-PT" sz="2400" dirty="0" smtClean="0"/>
                        <a:t> </a:t>
                      </a:r>
                      <a:endParaRPr lang="pt-P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 err="1" smtClean="0"/>
                        <a:t>the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man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riding</a:t>
                      </a:r>
                      <a:r>
                        <a:rPr lang="pt-PT" sz="2400" dirty="0" smtClean="0"/>
                        <a:t> a </a:t>
                      </a:r>
                      <a:r>
                        <a:rPr lang="pt-PT" sz="2400" dirty="0" err="1" smtClean="0"/>
                        <a:t>unicycle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on</a:t>
                      </a:r>
                      <a:r>
                        <a:rPr lang="pt-PT" sz="2400" dirty="0" smtClean="0"/>
                        <a:t> top </a:t>
                      </a:r>
                      <a:r>
                        <a:rPr lang="pt-PT" sz="2400" dirty="0" err="1" smtClean="0"/>
                        <a:t>of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the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pymarid</a:t>
                      </a:r>
                      <a:endParaRPr lang="pt-P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 err="1" smtClean="0"/>
                        <a:t>has</a:t>
                      </a:r>
                      <a:r>
                        <a:rPr lang="pt-PT" sz="2400" dirty="0" smtClean="0"/>
                        <a:t> to </a:t>
                      </a:r>
                      <a:r>
                        <a:rPr lang="pt-PT" sz="2400" dirty="0" err="1" smtClean="0"/>
                        <a:t>juggle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all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the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tea</a:t>
                      </a:r>
                      <a:r>
                        <a:rPr lang="pt-PT" sz="2400" dirty="0" smtClean="0"/>
                        <a:t> cups </a:t>
                      </a:r>
                      <a:r>
                        <a:rPr lang="pt-PT" sz="2400" dirty="0" err="1" smtClean="0"/>
                        <a:t>with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different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letters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on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them</a:t>
                      </a:r>
                      <a:endParaRPr lang="pt-PT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400" dirty="0" err="1" smtClean="0"/>
                        <a:t>Conjunction</a:t>
                      </a:r>
                      <a:endParaRPr lang="pt-P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 err="1" smtClean="0"/>
                        <a:t>Subject</a:t>
                      </a:r>
                      <a:endParaRPr lang="pt-P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 smtClean="0"/>
                        <a:t>Verbal </a:t>
                      </a:r>
                      <a:r>
                        <a:rPr lang="pt-PT" sz="2400" dirty="0" err="1" smtClean="0"/>
                        <a:t>group</a:t>
                      </a:r>
                      <a:r>
                        <a:rPr lang="pt-PT" sz="2400" dirty="0" smtClean="0"/>
                        <a:t> + </a:t>
                      </a:r>
                      <a:r>
                        <a:rPr lang="pt-PT" sz="2400" dirty="0" err="1" smtClean="0"/>
                        <a:t>complement</a:t>
                      </a:r>
                      <a:endParaRPr lang="pt-PT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Oval 8"/>
          <p:cNvSpPr/>
          <p:nvPr/>
        </p:nvSpPr>
        <p:spPr>
          <a:xfrm>
            <a:off x="2195736" y="2780928"/>
            <a:ext cx="768959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noFill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27784" y="1976066"/>
            <a:ext cx="5226408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PT" sz="2400" dirty="0" err="1" smtClean="0"/>
              <a:t>Finite</a:t>
            </a:r>
            <a:r>
              <a:rPr lang="pt-PT" sz="2400" dirty="0" smtClean="0"/>
              <a:t> </a:t>
            </a:r>
            <a:r>
              <a:rPr lang="pt-PT" sz="2400" dirty="0" err="1" smtClean="0"/>
              <a:t>verb</a:t>
            </a:r>
            <a:r>
              <a:rPr lang="pt-PT" sz="2400" dirty="0" smtClean="0"/>
              <a:t> = </a:t>
            </a:r>
            <a:r>
              <a:rPr lang="pt-PT" sz="2400" dirty="0" err="1" smtClean="0"/>
              <a:t>conjugated</a:t>
            </a:r>
            <a:r>
              <a:rPr lang="pt-PT" sz="2400" dirty="0" smtClean="0"/>
              <a:t> in a </a:t>
            </a:r>
            <a:r>
              <a:rPr lang="pt-PT" sz="2400" dirty="0" err="1" smtClean="0"/>
              <a:t>tense</a:t>
            </a:r>
            <a:endParaRPr lang="pt-PT" sz="2400" dirty="0"/>
          </a:p>
        </p:txBody>
      </p:sp>
      <p:sp>
        <p:nvSpPr>
          <p:cNvPr id="11" name="Oval 10"/>
          <p:cNvSpPr/>
          <p:nvPr/>
        </p:nvSpPr>
        <p:spPr>
          <a:xfrm>
            <a:off x="5580112" y="4653136"/>
            <a:ext cx="1914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noFill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01093" y="5877070"/>
            <a:ext cx="4104456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PT" sz="2400" dirty="0" smtClean="0"/>
              <a:t>A </a:t>
            </a:r>
            <a:r>
              <a:rPr lang="pt-PT" sz="2400" dirty="0" err="1" smtClean="0"/>
              <a:t>dependent</a:t>
            </a:r>
            <a:r>
              <a:rPr lang="pt-PT" sz="2400" dirty="0" smtClean="0"/>
              <a:t> </a:t>
            </a:r>
            <a:r>
              <a:rPr lang="pt-PT" sz="2400" dirty="0" err="1" smtClean="0"/>
              <a:t>clause</a:t>
            </a:r>
            <a:r>
              <a:rPr lang="pt-PT" sz="2400" dirty="0" smtClean="0"/>
              <a:t> </a:t>
            </a:r>
            <a:r>
              <a:rPr lang="pt-PT" sz="2400" dirty="0" err="1" smtClean="0"/>
              <a:t>cannot</a:t>
            </a:r>
            <a:r>
              <a:rPr lang="pt-PT" sz="2400" dirty="0" smtClean="0"/>
              <a:t> stand </a:t>
            </a:r>
            <a:r>
              <a:rPr lang="pt-PT" sz="2400" dirty="0" err="1" smtClean="0"/>
              <a:t>alone</a:t>
            </a:r>
            <a:r>
              <a:rPr lang="pt-PT" sz="2400" dirty="0" smtClean="0"/>
              <a:t> as a </a:t>
            </a:r>
            <a:r>
              <a:rPr lang="pt-PT" sz="2400" dirty="0" err="1" smtClean="0"/>
              <a:t>sentence</a:t>
            </a:r>
            <a:r>
              <a:rPr lang="pt-PT" sz="2400" dirty="0" smtClean="0"/>
              <a:t>.</a:t>
            </a:r>
            <a:endParaRPr lang="pt-PT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796832"/>
            <a:ext cx="849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dirty="0" err="1" smtClean="0"/>
              <a:t>The</a:t>
            </a:r>
            <a:r>
              <a:rPr lang="pt-PT" sz="2400" dirty="0" smtClean="0"/>
              <a:t> US  </a:t>
            </a:r>
            <a:r>
              <a:rPr lang="pt-PT" sz="2400" dirty="0" err="1" smtClean="0"/>
              <a:t>economy</a:t>
            </a:r>
            <a:r>
              <a:rPr lang="pt-PT" sz="2400" dirty="0" smtClean="0"/>
              <a:t> </a:t>
            </a:r>
            <a:r>
              <a:rPr lang="pt-PT" sz="2400" dirty="0" err="1" smtClean="0"/>
              <a:t>has</a:t>
            </a:r>
            <a:r>
              <a:rPr lang="pt-PT" sz="2400" dirty="0" smtClean="0"/>
              <a:t> to do </a:t>
            </a:r>
            <a:r>
              <a:rPr lang="pt-PT" sz="2400" dirty="0" err="1" smtClean="0"/>
              <a:t>something</a:t>
            </a:r>
            <a:r>
              <a:rPr lang="pt-PT" sz="2400" dirty="0" smtClean="0"/>
              <a:t> </a:t>
            </a:r>
            <a:r>
              <a:rPr lang="pt-PT" sz="2400" dirty="0" err="1" smtClean="0"/>
              <a:t>about</a:t>
            </a:r>
            <a:r>
              <a:rPr lang="pt-PT" sz="2400" dirty="0" smtClean="0"/>
              <a:t> </a:t>
            </a:r>
            <a:r>
              <a:rPr lang="pt-PT" sz="2400" dirty="0" err="1" smtClean="0"/>
              <a:t>it</a:t>
            </a:r>
            <a:r>
              <a:rPr lang="pt-PT" sz="2400" dirty="0" smtClean="0"/>
              <a:t> </a:t>
            </a:r>
            <a:r>
              <a:rPr lang="pt-PT" sz="2400" dirty="0" err="1" smtClean="0"/>
              <a:t>since</a:t>
            </a:r>
            <a:r>
              <a:rPr lang="pt-PT" sz="2400" dirty="0" smtClean="0"/>
              <a:t> </a:t>
            </a:r>
            <a:r>
              <a:rPr lang="pt-PT" sz="2400" dirty="0" err="1" smtClean="0"/>
              <a:t>the</a:t>
            </a:r>
            <a:r>
              <a:rPr lang="pt-PT" sz="2400" dirty="0" smtClean="0"/>
              <a:t> </a:t>
            </a:r>
            <a:r>
              <a:rPr lang="pt-PT" sz="2400" dirty="0" err="1" smtClean="0"/>
              <a:t>man</a:t>
            </a:r>
            <a:r>
              <a:rPr lang="pt-PT" sz="2400" dirty="0" smtClean="0"/>
              <a:t> </a:t>
            </a:r>
            <a:r>
              <a:rPr lang="pt-PT" sz="2400" dirty="0" err="1" smtClean="0"/>
              <a:t>riding</a:t>
            </a:r>
            <a:r>
              <a:rPr lang="pt-PT" sz="2400" dirty="0" smtClean="0"/>
              <a:t> a </a:t>
            </a:r>
            <a:r>
              <a:rPr lang="pt-PT" sz="2400" dirty="0" err="1" smtClean="0"/>
              <a:t>unicycle</a:t>
            </a:r>
            <a:r>
              <a:rPr lang="pt-PT" sz="2400" dirty="0" smtClean="0"/>
              <a:t> </a:t>
            </a:r>
            <a:r>
              <a:rPr lang="pt-PT" sz="2400" dirty="0" err="1" smtClean="0"/>
              <a:t>on</a:t>
            </a:r>
            <a:r>
              <a:rPr lang="pt-PT" sz="2400" dirty="0" smtClean="0"/>
              <a:t> top </a:t>
            </a:r>
            <a:r>
              <a:rPr lang="pt-PT" sz="2400" dirty="0" err="1" smtClean="0"/>
              <a:t>of</a:t>
            </a:r>
            <a:r>
              <a:rPr lang="pt-PT" sz="2400" dirty="0" smtClean="0"/>
              <a:t> </a:t>
            </a:r>
            <a:r>
              <a:rPr lang="pt-PT" sz="2400" dirty="0" err="1" smtClean="0"/>
              <a:t>the</a:t>
            </a:r>
            <a:r>
              <a:rPr lang="pt-PT" sz="2400" dirty="0" smtClean="0"/>
              <a:t> </a:t>
            </a:r>
            <a:r>
              <a:rPr lang="pt-PT" sz="2400" dirty="0" err="1" smtClean="0"/>
              <a:t>pymarid</a:t>
            </a:r>
            <a:r>
              <a:rPr lang="pt-PT" sz="2400" dirty="0" smtClean="0"/>
              <a:t> </a:t>
            </a:r>
            <a:r>
              <a:rPr lang="pt-PT" sz="2400" dirty="0" err="1" smtClean="0"/>
              <a:t>still</a:t>
            </a:r>
            <a:r>
              <a:rPr lang="pt-PT" sz="2400" dirty="0" smtClean="0"/>
              <a:t> </a:t>
            </a:r>
            <a:r>
              <a:rPr lang="pt-PT" sz="2400" dirty="0" err="1" smtClean="0"/>
              <a:t>has</a:t>
            </a:r>
            <a:r>
              <a:rPr lang="pt-PT" sz="2400" dirty="0" smtClean="0"/>
              <a:t> to </a:t>
            </a:r>
            <a:r>
              <a:rPr lang="pt-PT" sz="2400" dirty="0" err="1" smtClean="0"/>
              <a:t>juggle</a:t>
            </a:r>
            <a:r>
              <a:rPr lang="pt-PT" sz="2400" dirty="0" smtClean="0"/>
              <a:t> </a:t>
            </a:r>
            <a:r>
              <a:rPr lang="pt-PT" sz="2400" dirty="0" err="1" smtClean="0"/>
              <a:t>all</a:t>
            </a:r>
            <a:r>
              <a:rPr lang="pt-PT" sz="2400" dirty="0" smtClean="0"/>
              <a:t> </a:t>
            </a:r>
            <a:r>
              <a:rPr lang="pt-PT" sz="2400" dirty="0" err="1" smtClean="0"/>
              <a:t>the</a:t>
            </a:r>
            <a:r>
              <a:rPr lang="pt-PT" sz="2400" dirty="0" smtClean="0"/>
              <a:t> </a:t>
            </a:r>
            <a:r>
              <a:rPr lang="pt-PT" sz="2400" dirty="0" err="1" smtClean="0"/>
              <a:t>tea</a:t>
            </a:r>
            <a:r>
              <a:rPr lang="pt-PT" sz="2400" dirty="0" smtClean="0"/>
              <a:t> cups </a:t>
            </a:r>
            <a:r>
              <a:rPr lang="pt-PT" sz="2400" dirty="0" err="1" smtClean="0"/>
              <a:t>with</a:t>
            </a:r>
            <a:r>
              <a:rPr lang="pt-PT" sz="2400" dirty="0" smtClean="0"/>
              <a:t> </a:t>
            </a:r>
            <a:r>
              <a:rPr lang="pt-PT" sz="2400" dirty="0" err="1" smtClean="0"/>
              <a:t>different</a:t>
            </a:r>
            <a:r>
              <a:rPr lang="pt-PT" sz="2400" dirty="0" smtClean="0"/>
              <a:t> </a:t>
            </a:r>
            <a:r>
              <a:rPr lang="pt-PT" sz="2400" dirty="0" err="1" smtClean="0"/>
              <a:t>letters</a:t>
            </a:r>
            <a:r>
              <a:rPr lang="pt-PT" sz="2400" dirty="0" smtClean="0"/>
              <a:t> </a:t>
            </a:r>
            <a:r>
              <a:rPr lang="pt-PT" sz="2400" dirty="0" err="1" smtClean="0"/>
              <a:t>on</a:t>
            </a:r>
            <a:r>
              <a:rPr lang="pt-PT" sz="2400" dirty="0" smtClean="0"/>
              <a:t> </a:t>
            </a:r>
            <a:r>
              <a:rPr lang="pt-PT" sz="2400" dirty="0" err="1" smtClean="0"/>
              <a:t>them</a:t>
            </a:r>
            <a:r>
              <a:rPr lang="pt-PT" sz="2400" dirty="0" smtClean="0"/>
              <a:t>.</a:t>
            </a:r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4172446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pt-PT" sz="3600" dirty="0" err="1" smtClean="0"/>
              <a:t>Clause</a:t>
            </a:r>
            <a:r>
              <a:rPr lang="pt-PT" sz="3600" dirty="0" smtClean="0"/>
              <a:t> </a:t>
            </a:r>
            <a:r>
              <a:rPr lang="pt-PT" sz="3600" dirty="0" err="1" smtClean="0"/>
              <a:t>structure</a:t>
            </a:r>
            <a:endParaRPr lang="pt-PT" sz="3600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1340275"/>
              </p:ext>
            </p:extLst>
          </p:nvPr>
        </p:nvGraphicFramePr>
        <p:xfrm>
          <a:off x="683568" y="2528900"/>
          <a:ext cx="8229600" cy="173736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512168"/>
                <a:gridCol w="2592288"/>
                <a:gridCol w="4125144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pt-PT" sz="2400" dirty="0" err="1" smtClean="0"/>
                        <a:t>Independent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clause</a:t>
                      </a:r>
                      <a:endParaRPr lang="pt-PT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PT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400" dirty="0" err="1" smtClean="0"/>
                        <a:t>The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man</a:t>
                      </a:r>
                      <a:r>
                        <a:rPr lang="pt-PT" sz="2400" dirty="0" smtClean="0"/>
                        <a:t> </a:t>
                      </a:r>
                      <a:endParaRPr lang="pt-P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 err="1" smtClean="0"/>
                        <a:t>seems</a:t>
                      </a:r>
                      <a:r>
                        <a:rPr lang="pt-PT" sz="2400" dirty="0" smtClean="0"/>
                        <a:t> to </a:t>
                      </a:r>
                      <a:r>
                        <a:rPr lang="pt-PT" sz="2400" dirty="0" err="1" smtClean="0"/>
                        <a:t>have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been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able</a:t>
                      </a:r>
                      <a:r>
                        <a:rPr lang="pt-PT" sz="2400" dirty="0" smtClean="0"/>
                        <a:t> to </a:t>
                      </a:r>
                      <a:r>
                        <a:rPr lang="pt-PT" sz="2400" dirty="0" err="1" smtClean="0"/>
                        <a:t>deal</a:t>
                      </a:r>
                      <a:r>
                        <a:rPr lang="pt-PT" sz="2400" dirty="0" smtClean="0"/>
                        <a:t> </a:t>
                      </a:r>
                      <a:endParaRPr lang="pt-P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 err="1" smtClean="0"/>
                        <a:t>with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all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the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smaller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issues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represented</a:t>
                      </a:r>
                      <a:r>
                        <a:rPr lang="pt-PT" sz="2400" dirty="0" smtClean="0"/>
                        <a:t>  </a:t>
                      </a:r>
                      <a:r>
                        <a:rPr lang="pt-PT" sz="2400" dirty="0" err="1" smtClean="0"/>
                        <a:t>by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the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tea</a:t>
                      </a:r>
                      <a:r>
                        <a:rPr lang="pt-PT" sz="2400" dirty="0" smtClean="0"/>
                        <a:t> cups</a:t>
                      </a:r>
                      <a:endParaRPr lang="pt-PT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400" dirty="0" err="1" smtClean="0"/>
                        <a:t>Subject</a:t>
                      </a:r>
                      <a:endParaRPr lang="pt-P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 smtClean="0"/>
                        <a:t>Verbal </a:t>
                      </a:r>
                      <a:r>
                        <a:rPr lang="pt-PT" sz="2400" dirty="0" err="1" smtClean="0"/>
                        <a:t>group</a:t>
                      </a:r>
                      <a:endParaRPr lang="pt-P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 err="1" smtClean="0"/>
                        <a:t>Complement</a:t>
                      </a:r>
                      <a:r>
                        <a:rPr lang="pt-PT" sz="2400" dirty="0" smtClean="0"/>
                        <a:t> </a:t>
                      </a:r>
                      <a:endParaRPr lang="pt-PT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9740129"/>
              </p:ext>
            </p:extLst>
          </p:nvPr>
        </p:nvGraphicFramePr>
        <p:xfrm>
          <a:off x="715972" y="4390190"/>
          <a:ext cx="8280920" cy="137160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723987"/>
                <a:gridCol w="2723987"/>
                <a:gridCol w="2832946"/>
              </a:tblGrid>
              <a:tr h="370840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400" dirty="0" err="1" smtClean="0"/>
                        <a:t>Dependent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clause</a:t>
                      </a:r>
                      <a:r>
                        <a:rPr lang="pt-PT" sz="2400" dirty="0" smtClean="0"/>
                        <a:t> (non-</a:t>
                      </a:r>
                      <a:r>
                        <a:rPr lang="pt-PT" sz="2400" dirty="0" err="1" smtClean="0"/>
                        <a:t>finite</a:t>
                      </a:r>
                      <a:r>
                        <a:rPr lang="pt-PT" sz="2400" dirty="0" smtClean="0"/>
                        <a:t>)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PT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400" dirty="0" err="1" smtClean="0"/>
                        <a:t>by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ignoring</a:t>
                      </a:r>
                      <a:r>
                        <a:rPr lang="pt-PT" sz="2400" dirty="0" smtClean="0"/>
                        <a:t> </a:t>
                      </a:r>
                      <a:endParaRPr lang="pt-P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 err="1" smtClean="0"/>
                        <a:t>the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rising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oil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prices</a:t>
                      </a:r>
                      <a:r>
                        <a:rPr lang="pt-PT" sz="2400" dirty="0" smtClean="0"/>
                        <a:t>.</a:t>
                      </a:r>
                      <a:endParaRPr lang="pt-P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400" dirty="0" smtClean="0"/>
                        <a:t>Non-</a:t>
                      </a:r>
                      <a:r>
                        <a:rPr lang="pt-PT" sz="2400" dirty="0" err="1" smtClean="0"/>
                        <a:t>finite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verb</a:t>
                      </a:r>
                      <a:endParaRPr lang="pt-P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 err="1" smtClean="0"/>
                        <a:t>Complement</a:t>
                      </a:r>
                      <a:endParaRPr lang="pt-P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Oval 2"/>
          <p:cNvSpPr/>
          <p:nvPr/>
        </p:nvSpPr>
        <p:spPr>
          <a:xfrm>
            <a:off x="1115616" y="4869160"/>
            <a:ext cx="1263740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" name="TextBox 3"/>
          <p:cNvSpPr txBox="1"/>
          <p:nvPr/>
        </p:nvSpPr>
        <p:spPr>
          <a:xfrm>
            <a:off x="683568" y="5772165"/>
            <a:ext cx="288032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PT" sz="2400" dirty="0" smtClean="0"/>
              <a:t>A non-</a:t>
            </a:r>
            <a:r>
              <a:rPr lang="pt-PT" sz="2400" dirty="0" err="1" smtClean="0"/>
              <a:t>finite</a:t>
            </a:r>
            <a:r>
              <a:rPr lang="pt-PT" sz="2400" dirty="0" smtClean="0"/>
              <a:t> </a:t>
            </a:r>
            <a:r>
              <a:rPr lang="pt-PT" sz="2400" dirty="0" err="1" smtClean="0"/>
              <a:t>clause</a:t>
            </a:r>
            <a:r>
              <a:rPr lang="pt-PT" sz="2400" dirty="0" smtClean="0"/>
              <a:t> </a:t>
            </a:r>
            <a:r>
              <a:rPr lang="pt-PT" sz="2400" dirty="0" err="1" smtClean="0"/>
              <a:t>is</a:t>
            </a:r>
            <a:r>
              <a:rPr lang="pt-PT" sz="2400" dirty="0" smtClean="0"/>
              <a:t> </a:t>
            </a:r>
            <a:r>
              <a:rPr lang="pt-PT" sz="2400" dirty="0" err="1" smtClean="0"/>
              <a:t>not</a:t>
            </a:r>
            <a:r>
              <a:rPr lang="pt-PT" sz="2400" dirty="0" smtClean="0"/>
              <a:t> </a:t>
            </a:r>
            <a:r>
              <a:rPr lang="pt-PT" sz="2400" dirty="0" err="1" smtClean="0"/>
              <a:t>marked</a:t>
            </a:r>
            <a:r>
              <a:rPr lang="pt-PT" sz="2400" dirty="0" smtClean="0"/>
              <a:t> for </a:t>
            </a:r>
            <a:r>
              <a:rPr lang="pt-PT" sz="2400" dirty="0" err="1" smtClean="0"/>
              <a:t>tense</a:t>
            </a:r>
            <a:endParaRPr lang="pt-PT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20667" y="980728"/>
            <a:ext cx="76724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dirty="0" err="1" smtClean="0"/>
              <a:t>The</a:t>
            </a:r>
            <a:r>
              <a:rPr lang="pt-PT" sz="2400" dirty="0" smtClean="0"/>
              <a:t> </a:t>
            </a:r>
            <a:r>
              <a:rPr lang="pt-PT" sz="2400" dirty="0" err="1" smtClean="0"/>
              <a:t>man</a:t>
            </a:r>
            <a:r>
              <a:rPr lang="pt-PT" sz="2400" dirty="0" smtClean="0"/>
              <a:t> </a:t>
            </a:r>
            <a:r>
              <a:rPr lang="pt-PT" sz="2400" dirty="0" err="1" smtClean="0"/>
              <a:t>seems</a:t>
            </a:r>
            <a:r>
              <a:rPr lang="pt-PT" sz="2400" dirty="0" smtClean="0"/>
              <a:t> to </a:t>
            </a:r>
            <a:r>
              <a:rPr lang="pt-PT" sz="2400" dirty="0" err="1" smtClean="0"/>
              <a:t>have</a:t>
            </a:r>
            <a:r>
              <a:rPr lang="pt-PT" sz="2400" dirty="0" smtClean="0"/>
              <a:t> </a:t>
            </a:r>
            <a:r>
              <a:rPr lang="pt-PT" sz="2400" dirty="0" err="1" smtClean="0"/>
              <a:t>been</a:t>
            </a:r>
            <a:r>
              <a:rPr lang="pt-PT" sz="2400" dirty="0" smtClean="0"/>
              <a:t> </a:t>
            </a:r>
            <a:r>
              <a:rPr lang="pt-PT" sz="2400" dirty="0" err="1" smtClean="0"/>
              <a:t>able</a:t>
            </a:r>
            <a:r>
              <a:rPr lang="pt-PT" sz="2400" dirty="0" smtClean="0"/>
              <a:t> to </a:t>
            </a:r>
            <a:r>
              <a:rPr lang="pt-PT" sz="2400" dirty="0" err="1" smtClean="0"/>
              <a:t>deal</a:t>
            </a:r>
            <a:r>
              <a:rPr lang="pt-PT" sz="2400" dirty="0" smtClean="0"/>
              <a:t> </a:t>
            </a:r>
            <a:r>
              <a:rPr lang="pt-PT" sz="2400" dirty="0" err="1" smtClean="0"/>
              <a:t>with</a:t>
            </a:r>
            <a:r>
              <a:rPr lang="pt-PT" sz="2400" dirty="0" smtClean="0"/>
              <a:t> </a:t>
            </a:r>
            <a:r>
              <a:rPr lang="pt-PT" sz="2400" dirty="0" err="1" smtClean="0"/>
              <a:t>all</a:t>
            </a:r>
            <a:r>
              <a:rPr lang="pt-PT" sz="2400" dirty="0" smtClean="0"/>
              <a:t> </a:t>
            </a:r>
            <a:r>
              <a:rPr lang="pt-PT" sz="2400" dirty="0" err="1" smtClean="0"/>
              <a:t>the</a:t>
            </a:r>
            <a:r>
              <a:rPr lang="pt-PT" sz="2400" dirty="0" smtClean="0"/>
              <a:t> </a:t>
            </a:r>
            <a:r>
              <a:rPr lang="pt-PT" sz="2400" dirty="0" err="1" smtClean="0"/>
              <a:t>smaller</a:t>
            </a:r>
            <a:r>
              <a:rPr lang="pt-PT" sz="2400" dirty="0" smtClean="0"/>
              <a:t> </a:t>
            </a:r>
            <a:r>
              <a:rPr lang="pt-PT" sz="2400" dirty="0" err="1" smtClean="0"/>
              <a:t>issues</a:t>
            </a:r>
            <a:r>
              <a:rPr lang="pt-PT" sz="2400" dirty="0" smtClean="0"/>
              <a:t> </a:t>
            </a:r>
            <a:r>
              <a:rPr lang="pt-PT" sz="2400" dirty="0" err="1" smtClean="0"/>
              <a:t>represented</a:t>
            </a:r>
            <a:r>
              <a:rPr lang="pt-PT" sz="2400" dirty="0" smtClean="0"/>
              <a:t>  </a:t>
            </a:r>
            <a:r>
              <a:rPr lang="pt-PT" sz="2400" dirty="0" err="1" smtClean="0"/>
              <a:t>by</a:t>
            </a:r>
            <a:r>
              <a:rPr lang="pt-PT" sz="2400" dirty="0" smtClean="0"/>
              <a:t> </a:t>
            </a:r>
            <a:r>
              <a:rPr lang="pt-PT" sz="2400" dirty="0" err="1" smtClean="0"/>
              <a:t>the</a:t>
            </a:r>
            <a:r>
              <a:rPr lang="pt-PT" sz="2400" dirty="0" smtClean="0"/>
              <a:t> </a:t>
            </a:r>
            <a:r>
              <a:rPr lang="pt-PT" sz="2400" dirty="0" err="1" smtClean="0"/>
              <a:t>tea</a:t>
            </a:r>
            <a:r>
              <a:rPr lang="pt-PT" sz="2400" dirty="0" smtClean="0"/>
              <a:t> cups </a:t>
            </a:r>
            <a:r>
              <a:rPr lang="pt-PT" sz="2400" dirty="0" err="1" smtClean="0"/>
              <a:t>by</a:t>
            </a:r>
            <a:r>
              <a:rPr lang="pt-PT" sz="2400" dirty="0" smtClean="0"/>
              <a:t> </a:t>
            </a:r>
            <a:r>
              <a:rPr lang="pt-PT" sz="2400" dirty="0" err="1" smtClean="0"/>
              <a:t>ignoring</a:t>
            </a:r>
            <a:r>
              <a:rPr lang="pt-PT" sz="2400" dirty="0" smtClean="0"/>
              <a:t> </a:t>
            </a:r>
            <a:r>
              <a:rPr lang="pt-PT" sz="2400" dirty="0" err="1" smtClean="0"/>
              <a:t>the</a:t>
            </a:r>
            <a:r>
              <a:rPr lang="pt-PT" sz="2400" dirty="0" smtClean="0"/>
              <a:t> </a:t>
            </a:r>
            <a:r>
              <a:rPr lang="pt-PT" sz="2400" dirty="0" err="1" smtClean="0"/>
              <a:t>rising</a:t>
            </a:r>
            <a:r>
              <a:rPr lang="pt-PT" sz="2400" dirty="0" smtClean="0"/>
              <a:t> </a:t>
            </a:r>
            <a:r>
              <a:rPr lang="pt-PT" sz="2400" dirty="0" err="1" smtClean="0"/>
              <a:t>oil</a:t>
            </a:r>
            <a:r>
              <a:rPr lang="pt-PT" sz="2400" dirty="0" smtClean="0"/>
              <a:t> </a:t>
            </a:r>
            <a:r>
              <a:rPr lang="pt-PT" sz="2400" dirty="0" err="1" smtClean="0"/>
              <a:t>prices</a:t>
            </a:r>
            <a:r>
              <a:rPr lang="pt-PT" sz="2400" dirty="0" smtClean="0"/>
              <a:t>.</a:t>
            </a:r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2944142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pt-PT" sz="3600" dirty="0" err="1" smtClean="0"/>
              <a:t>Run-on</a:t>
            </a:r>
            <a:r>
              <a:rPr lang="pt-PT" sz="3600" dirty="0" smtClean="0"/>
              <a:t> </a:t>
            </a:r>
            <a:r>
              <a:rPr lang="pt-PT" sz="3600" dirty="0" err="1" smtClean="0"/>
              <a:t>sentence</a:t>
            </a:r>
            <a:r>
              <a:rPr lang="pt-PT" sz="3600" dirty="0" smtClean="0"/>
              <a:t> = </a:t>
            </a:r>
            <a:r>
              <a:rPr lang="pt-PT" sz="3600" dirty="0" err="1" smtClean="0"/>
              <a:t>ungrammatical</a:t>
            </a:r>
            <a:endParaRPr lang="pt-PT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25658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pt-PT" sz="2800" dirty="0" err="1" smtClean="0"/>
              <a:t>That</a:t>
            </a:r>
            <a:r>
              <a:rPr lang="pt-PT" sz="2800" dirty="0" smtClean="0"/>
              <a:t> </a:t>
            </a:r>
            <a:r>
              <a:rPr lang="pt-PT" sz="2800" dirty="0" err="1" smtClean="0"/>
              <a:t>situation</a:t>
            </a:r>
            <a:r>
              <a:rPr lang="pt-PT" sz="2800" dirty="0" smtClean="0"/>
              <a:t> </a:t>
            </a:r>
            <a:r>
              <a:rPr lang="pt-PT" sz="2800" dirty="0" err="1" smtClean="0"/>
              <a:t>suggests</a:t>
            </a:r>
            <a:r>
              <a:rPr lang="pt-PT" sz="2800" dirty="0" smtClean="0"/>
              <a:t> </a:t>
            </a:r>
            <a:r>
              <a:rPr lang="pt-PT" sz="2800" dirty="0" err="1" smtClean="0"/>
              <a:t>that</a:t>
            </a:r>
            <a:r>
              <a:rPr lang="pt-PT" sz="2800" dirty="0" smtClean="0"/>
              <a:t> </a:t>
            </a:r>
            <a:r>
              <a:rPr lang="pt-PT" sz="2800" dirty="0" err="1" smtClean="0"/>
              <a:t>the</a:t>
            </a:r>
            <a:r>
              <a:rPr lang="pt-PT" sz="2800" dirty="0" smtClean="0"/>
              <a:t> USA are </a:t>
            </a:r>
            <a:r>
              <a:rPr lang="pt-PT" sz="2800" dirty="0" err="1" smtClean="0"/>
              <a:t>very</a:t>
            </a:r>
            <a:r>
              <a:rPr lang="pt-PT" sz="2800" dirty="0" smtClean="0"/>
              <a:t> </a:t>
            </a:r>
            <a:r>
              <a:rPr lang="pt-PT" sz="2800" dirty="0" err="1" smtClean="0"/>
              <a:t>close</a:t>
            </a:r>
            <a:r>
              <a:rPr lang="pt-PT" sz="2800" dirty="0" smtClean="0"/>
              <a:t> to holding </a:t>
            </a:r>
            <a:r>
              <a:rPr lang="pt-PT" sz="2800" dirty="0" err="1" smtClean="0"/>
              <a:t>the</a:t>
            </a:r>
            <a:r>
              <a:rPr lang="pt-PT" sz="2800" dirty="0" smtClean="0"/>
              <a:t> </a:t>
            </a:r>
            <a:r>
              <a:rPr lang="pt-PT" sz="2800" dirty="0" err="1" smtClean="0"/>
              <a:t>power</a:t>
            </a:r>
            <a:r>
              <a:rPr lang="pt-PT" sz="2800" dirty="0" smtClean="0"/>
              <a:t> </a:t>
            </a:r>
            <a:r>
              <a:rPr lang="pt-PT" sz="2800" dirty="0" err="1" smtClean="0"/>
              <a:t>of</a:t>
            </a:r>
            <a:r>
              <a:rPr lang="pt-PT" sz="2800" dirty="0" smtClean="0"/>
              <a:t> </a:t>
            </a:r>
            <a:r>
              <a:rPr lang="pt-PT" sz="2800" dirty="0" err="1" smtClean="0"/>
              <a:t>the</a:t>
            </a:r>
            <a:r>
              <a:rPr lang="pt-PT" sz="2800" dirty="0" smtClean="0"/>
              <a:t> </a:t>
            </a:r>
            <a:r>
              <a:rPr lang="pt-PT" sz="2800" dirty="0" err="1" smtClean="0"/>
              <a:t>world</a:t>
            </a:r>
            <a:r>
              <a:rPr lang="pt-PT" sz="2800" dirty="0" smtClean="0"/>
              <a:t>, </a:t>
            </a:r>
            <a:r>
              <a:rPr lang="pt-PT" sz="2800" dirty="0" err="1" smtClean="0"/>
              <a:t>the</a:t>
            </a:r>
            <a:r>
              <a:rPr lang="pt-PT" sz="2800" dirty="0" smtClean="0"/>
              <a:t> </a:t>
            </a:r>
            <a:r>
              <a:rPr lang="pt-PT" sz="2800" dirty="0" err="1" smtClean="0"/>
              <a:t>circus</a:t>
            </a:r>
            <a:r>
              <a:rPr lang="pt-PT" sz="2800" dirty="0" smtClean="0"/>
              <a:t> </a:t>
            </a:r>
            <a:r>
              <a:rPr lang="pt-PT" sz="2800" dirty="0" err="1" smtClean="0"/>
              <a:t>man</a:t>
            </a:r>
            <a:r>
              <a:rPr lang="pt-PT" sz="2800" dirty="0" smtClean="0"/>
              <a:t> </a:t>
            </a:r>
            <a:r>
              <a:rPr lang="pt-PT" sz="2800" dirty="0" err="1" smtClean="0"/>
              <a:t>on</a:t>
            </a:r>
            <a:r>
              <a:rPr lang="pt-PT" sz="2800" dirty="0" smtClean="0"/>
              <a:t> top </a:t>
            </a:r>
            <a:r>
              <a:rPr lang="pt-PT" sz="2800" dirty="0" err="1" smtClean="0"/>
              <a:t>of</a:t>
            </a:r>
            <a:r>
              <a:rPr lang="pt-PT" sz="2800" dirty="0" smtClean="0"/>
              <a:t> </a:t>
            </a:r>
            <a:r>
              <a:rPr lang="pt-PT" sz="2800" dirty="0" err="1" smtClean="0"/>
              <a:t>the</a:t>
            </a:r>
            <a:r>
              <a:rPr lang="pt-PT" sz="2800" dirty="0" smtClean="0"/>
              <a:t> </a:t>
            </a:r>
            <a:r>
              <a:rPr lang="pt-PT" sz="2800" dirty="0" err="1" smtClean="0"/>
              <a:t>pyramid</a:t>
            </a:r>
            <a:r>
              <a:rPr lang="pt-PT" sz="2800" dirty="0" smtClean="0"/>
              <a:t> </a:t>
            </a:r>
            <a:r>
              <a:rPr lang="pt-PT" sz="2800" dirty="0" err="1" smtClean="0"/>
              <a:t>symbolises</a:t>
            </a:r>
            <a:r>
              <a:rPr lang="pt-PT" sz="2800" dirty="0" smtClean="0"/>
              <a:t> </a:t>
            </a:r>
            <a:r>
              <a:rPr lang="pt-PT" sz="2800" dirty="0" err="1" smtClean="0"/>
              <a:t>the</a:t>
            </a:r>
            <a:r>
              <a:rPr lang="pt-PT" sz="2800" dirty="0" smtClean="0"/>
              <a:t> </a:t>
            </a:r>
            <a:r>
              <a:rPr lang="pt-PT" sz="2800" dirty="0" err="1" smtClean="0"/>
              <a:t>control</a:t>
            </a:r>
            <a:r>
              <a:rPr lang="pt-PT" sz="2800" dirty="0" smtClean="0"/>
              <a:t> </a:t>
            </a:r>
            <a:r>
              <a:rPr lang="pt-PT" sz="2800" dirty="0" err="1" smtClean="0"/>
              <a:t>that</a:t>
            </a:r>
            <a:r>
              <a:rPr lang="pt-PT" sz="2800" dirty="0" smtClean="0"/>
              <a:t> </a:t>
            </a:r>
            <a:r>
              <a:rPr lang="pt-PT" sz="2800" dirty="0" err="1" smtClean="0"/>
              <a:t>the</a:t>
            </a:r>
            <a:r>
              <a:rPr lang="pt-PT" sz="2800" dirty="0" smtClean="0"/>
              <a:t> USA </a:t>
            </a:r>
            <a:r>
              <a:rPr lang="pt-PT" sz="2800" dirty="0" err="1" smtClean="0"/>
              <a:t>have</a:t>
            </a:r>
            <a:r>
              <a:rPr lang="pt-PT" sz="2800" dirty="0" smtClean="0"/>
              <a:t> in </a:t>
            </a:r>
            <a:r>
              <a:rPr lang="pt-PT" sz="2800" dirty="0" err="1" smtClean="0"/>
              <a:t>the</a:t>
            </a:r>
            <a:r>
              <a:rPr lang="pt-PT" sz="2800" dirty="0" smtClean="0"/>
              <a:t> </a:t>
            </a:r>
            <a:r>
              <a:rPr lang="pt-PT" sz="2800" dirty="0" err="1" smtClean="0"/>
              <a:t>economy</a:t>
            </a:r>
            <a:r>
              <a:rPr lang="pt-PT" sz="2800" dirty="0" smtClean="0"/>
              <a:t>.</a:t>
            </a:r>
            <a:endParaRPr lang="pt-PT" sz="2800" dirty="0" smtClean="0"/>
          </a:p>
          <a:p>
            <a:endParaRPr lang="pt-PT" sz="2800" dirty="0"/>
          </a:p>
          <a:p>
            <a:r>
              <a:rPr lang="pt-PT" sz="2800" dirty="0" err="1"/>
              <a:t>That</a:t>
            </a:r>
            <a:r>
              <a:rPr lang="pt-PT" sz="2800" dirty="0"/>
              <a:t> </a:t>
            </a:r>
            <a:r>
              <a:rPr lang="pt-PT" sz="2800" dirty="0" err="1"/>
              <a:t>situation</a:t>
            </a:r>
            <a:r>
              <a:rPr lang="pt-PT" sz="2800" dirty="0"/>
              <a:t> </a:t>
            </a:r>
            <a:r>
              <a:rPr lang="pt-PT" sz="2800" dirty="0" err="1"/>
              <a:t>suggests</a:t>
            </a:r>
            <a:r>
              <a:rPr lang="pt-PT" sz="2800" dirty="0"/>
              <a:t> </a:t>
            </a:r>
            <a:r>
              <a:rPr lang="pt-PT" sz="2800" dirty="0" err="1"/>
              <a:t>that</a:t>
            </a:r>
            <a:r>
              <a:rPr lang="pt-PT" sz="2800" dirty="0"/>
              <a:t> </a:t>
            </a:r>
            <a:r>
              <a:rPr lang="pt-PT" sz="2800" dirty="0" err="1"/>
              <a:t>the</a:t>
            </a:r>
            <a:r>
              <a:rPr lang="pt-PT" sz="2800" dirty="0"/>
              <a:t> USA are </a:t>
            </a:r>
            <a:r>
              <a:rPr lang="pt-PT" sz="2800" dirty="0" err="1"/>
              <a:t>very</a:t>
            </a:r>
            <a:r>
              <a:rPr lang="pt-PT" sz="2800" dirty="0"/>
              <a:t> </a:t>
            </a:r>
            <a:r>
              <a:rPr lang="pt-PT" sz="2800" dirty="0" err="1"/>
              <a:t>close</a:t>
            </a:r>
            <a:r>
              <a:rPr lang="pt-PT" sz="2800" dirty="0"/>
              <a:t> to holding </a:t>
            </a:r>
            <a:r>
              <a:rPr lang="pt-PT" sz="2800" dirty="0" err="1"/>
              <a:t>the</a:t>
            </a:r>
            <a:r>
              <a:rPr lang="pt-PT" sz="2800" dirty="0"/>
              <a:t> </a:t>
            </a:r>
            <a:r>
              <a:rPr lang="pt-PT" sz="2800" dirty="0" err="1"/>
              <a:t>power</a:t>
            </a:r>
            <a:r>
              <a:rPr lang="pt-PT" sz="2800" dirty="0"/>
              <a:t> </a:t>
            </a:r>
            <a:r>
              <a:rPr lang="pt-PT" sz="2800" dirty="0" err="1"/>
              <a:t>of</a:t>
            </a:r>
            <a:r>
              <a:rPr lang="pt-PT" sz="2800" dirty="0"/>
              <a:t> </a:t>
            </a:r>
            <a:r>
              <a:rPr lang="pt-PT" sz="2800" dirty="0" err="1"/>
              <a:t>the</a:t>
            </a:r>
            <a:r>
              <a:rPr lang="pt-PT" sz="2800" dirty="0"/>
              <a:t> </a:t>
            </a:r>
            <a:r>
              <a:rPr lang="pt-PT" sz="2800" dirty="0" err="1" smtClean="0"/>
              <a:t>world</a:t>
            </a:r>
            <a:r>
              <a:rPr lang="pt-PT" sz="2800" b="1" dirty="0" smtClean="0">
                <a:solidFill>
                  <a:srgbClr val="0070C0"/>
                </a:solidFill>
              </a:rPr>
              <a:t>. </a:t>
            </a:r>
            <a:r>
              <a:rPr lang="pt-PT" sz="2800" b="1" dirty="0" err="1" smtClean="0">
                <a:solidFill>
                  <a:srgbClr val="0070C0"/>
                </a:solidFill>
              </a:rPr>
              <a:t>T</a:t>
            </a:r>
            <a:r>
              <a:rPr lang="pt-PT" sz="2800" dirty="0" err="1" smtClean="0"/>
              <a:t>he</a:t>
            </a:r>
            <a:r>
              <a:rPr lang="pt-PT" sz="2800" dirty="0" smtClean="0"/>
              <a:t> </a:t>
            </a:r>
            <a:r>
              <a:rPr lang="pt-PT" sz="2800" dirty="0" err="1"/>
              <a:t>circus</a:t>
            </a:r>
            <a:r>
              <a:rPr lang="pt-PT" sz="2800" dirty="0"/>
              <a:t> </a:t>
            </a:r>
            <a:r>
              <a:rPr lang="pt-PT" sz="2800" dirty="0" err="1"/>
              <a:t>man</a:t>
            </a:r>
            <a:r>
              <a:rPr lang="pt-PT" sz="2800" dirty="0"/>
              <a:t> </a:t>
            </a:r>
            <a:r>
              <a:rPr lang="pt-PT" sz="2800" dirty="0" err="1"/>
              <a:t>on</a:t>
            </a:r>
            <a:r>
              <a:rPr lang="pt-PT" sz="2800" dirty="0"/>
              <a:t> top </a:t>
            </a:r>
            <a:r>
              <a:rPr lang="pt-PT" sz="2800" dirty="0" err="1"/>
              <a:t>of</a:t>
            </a:r>
            <a:r>
              <a:rPr lang="pt-PT" sz="2800" dirty="0"/>
              <a:t> </a:t>
            </a:r>
            <a:r>
              <a:rPr lang="pt-PT" sz="2800" dirty="0" err="1"/>
              <a:t>the</a:t>
            </a:r>
            <a:r>
              <a:rPr lang="pt-PT" sz="2800" dirty="0"/>
              <a:t> </a:t>
            </a:r>
            <a:r>
              <a:rPr lang="pt-PT" sz="2800" dirty="0" err="1"/>
              <a:t>pyramid</a:t>
            </a:r>
            <a:r>
              <a:rPr lang="pt-PT" sz="2800" dirty="0"/>
              <a:t> </a:t>
            </a:r>
            <a:r>
              <a:rPr lang="pt-PT" sz="2800" dirty="0" err="1"/>
              <a:t>symbolises</a:t>
            </a:r>
            <a:r>
              <a:rPr lang="pt-PT" sz="2800" dirty="0"/>
              <a:t> </a:t>
            </a:r>
            <a:r>
              <a:rPr lang="pt-PT" sz="2800" dirty="0" err="1"/>
              <a:t>the</a:t>
            </a:r>
            <a:r>
              <a:rPr lang="pt-PT" sz="2800" dirty="0"/>
              <a:t> </a:t>
            </a:r>
            <a:r>
              <a:rPr lang="pt-PT" sz="2800" dirty="0" err="1"/>
              <a:t>control</a:t>
            </a:r>
            <a:r>
              <a:rPr lang="pt-PT" sz="2800" dirty="0"/>
              <a:t> </a:t>
            </a:r>
            <a:r>
              <a:rPr lang="pt-PT" sz="2800" dirty="0" err="1"/>
              <a:t>that</a:t>
            </a:r>
            <a:r>
              <a:rPr lang="pt-PT" sz="2800" dirty="0"/>
              <a:t> </a:t>
            </a:r>
            <a:r>
              <a:rPr lang="pt-PT" sz="2800" dirty="0" err="1"/>
              <a:t>the</a:t>
            </a:r>
            <a:r>
              <a:rPr lang="pt-PT" sz="2800" dirty="0"/>
              <a:t> USA </a:t>
            </a:r>
            <a:r>
              <a:rPr lang="pt-PT" sz="2800" dirty="0" err="1"/>
              <a:t>have</a:t>
            </a:r>
            <a:r>
              <a:rPr lang="pt-PT" sz="2800" dirty="0"/>
              <a:t> in </a:t>
            </a:r>
            <a:r>
              <a:rPr lang="pt-PT" sz="2800" dirty="0" err="1"/>
              <a:t>the</a:t>
            </a:r>
            <a:r>
              <a:rPr lang="pt-PT" sz="2800" dirty="0"/>
              <a:t> </a:t>
            </a:r>
            <a:r>
              <a:rPr lang="pt-PT" sz="2800" dirty="0" err="1"/>
              <a:t>economy</a:t>
            </a:r>
            <a:r>
              <a:rPr lang="pt-PT" sz="2800" dirty="0"/>
              <a:t>.</a:t>
            </a:r>
          </a:p>
          <a:p>
            <a:r>
              <a:rPr lang="pt-PT" sz="2800" dirty="0" err="1"/>
              <a:t>That</a:t>
            </a:r>
            <a:r>
              <a:rPr lang="pt-PT" sz="2800" dirty="0"/>
              <a:t> </a:t>
            </a:r>
            <a:r>
              <a:rPr lang="pt-PT" sz="2800" dirty="0" err="1"/>
              <a:t>situation</a:t>
            </a:r>
            <a:r>
              <a:rPr lang="pt-PT" sz="2800" dirty="0"/>
              <a:t> </a:t>
            </a:r>
            <a:r>
              <a:rPr lang="pt-PT" sz="2800" dirty="0" err="1"/>
              <a:t>suggests</a:t>
            </a:r>
            <a:r>
              <a:rPr lang="pt-PT" sz="2800" dirty="0"/>
              <a:t> </a:t>
            </a:r>
            <a:r>
              <a:rPr lang="pt-PT" sz="2800" dirty="0" err="1"/>
              <a:t>that</a:t>
            </a:r>
            <a:r>
              <a:rPr lang="pt-PT" sz="2800" dirty="0"/>
              <a:t> </a:t>
            </a:r>
            <a:r>
              <a:rPr lang="pt-PT" sz="2800" dirty="0" err="1"/>
              <a:t>the</a:t>
            </a:r>
            <a:r>
              <a:rPr lang="pt-PT" sz="2800" dirty="0"/>
              <a:t> USA are </a:t>
            </a:r>
            <a:r>
              <a:rPr lang="pt-PT" sz="2800" dirty="0" err="1"/>
              <a:t>very</a:t>
            </a:r>
            <a:r>
              <a:rPr lang="pt-PT" sz="2800" dirty="0"/>
              <a:t> </a:t>
            </a:r>
            <a:r>
              <a:rPr lang="pt-PT" sz="2800" dirty="0" err="1"/>
              <a:t>close</a:t>
            </a:r>
            <a:r>
              <a:rPr lang="pt-PT" sz="2800" dirty="0"/>
              <a:t> to holding </a:t>
            </a:r>
            <a:r>
              <a:rPr lang="pt-PT" sz="2800" dirty="0" err="1"/>
              <a:t>the</a:t>
            </a:r>
            <a:r>
              <a:rPr lang="pt-PT" sz="2800" dirty="0"/>
              <a:t> </a:t>
            </a:r>
            <a:r>
              <a:rPr lang="pt-PT" sz="2800" dirty="0" err="1"/>
              <a:t>power</a:t>
            </a:r>
            <a:r>
              <a:rPr lang="pt-PT" sz="2800" dirty="0"/>
              <a:t> </a:t>
            </a:r>
            <a:r>
              <a:rPr lang="pt-PT" sz="2800" dirty="0" err="1"/>
              <a:t>of</a:t>
            </a:r>
            <a:r>
              <a:rPr lang="pt-PT" sz="2800" dirty="0"/>
              <a:t> </a:t>
            </a:r>
            <a:r>
              <a:rPr lang="pt-PT" sz="2800" dirty="0" err="1"/>
              <a:t>the</a:t>
            </a:r>
            <a:r>
              <a:rPr lang="pt-PT" sz="2800" dirty="0"/>
              <a:t> </a:t>
            </a:r>
            <a:r>
              <a:rPr lang="pt-PT" sz="2800" dirty="0" err="1"/>
              <a:t>world</a:t>
            </a:r>
            <a:r>
              <a:rPr lang="pt-PT" sz="2800" b="1" dirty="0">
                <a:solidFill>
                  <a:srgbClr val="0070C0"/>
                </a:solidFill>
              </a:rPr>
              <a:t>, </a:t>
            </a:r>
            <a:r>
              <a:rPr lang="pt-PT" sz="2800" b="1" dirty="0" smtClean="0">
                <a:solidFill>
                  <a:srgbClr val="0070C0"/>
                </a:solidFill>
              </a:rPr>
              <a:t>for</a:t>
            </a:r>
            <a:r>
              <a:rPr lang="pt-PT" sz="2800" dirty="0" smtClean="0"/>
              <a:t> </a:t>
            </a:r>
            <a:r>
              <a:rPr lang="pt-PT" sz="2800" dirty="0" err="1" smtClean="0"/>
              <a:t>the</a:t>
            </a:r>
            <a:r>
              <a:rPr lang="pt-PT" sz="2800" dirty="0" smtClean="0"/>
              <a:t> </a:t>
            </a:r>
            <a:r>
              <a:rPr lang="pt-PT" sz="2800" dirty="0" err="1"/>
              <a:t>circus</a:t>
            </a:r>
            <a:r>
              <a:rPr lang="pt-PT" sz="2800" dirty="0"/>
              <a:t> </a:t>
            </a:r>
            <a:r>
              <a:rPr lang="pt-PT" sz="2800" dirty="0" err="1"/>
              <a:t>man</a:t>
            </a:r>
            <a:r>
              <a:rPr lang="pt-PT" sz="2800" dirty="0"/>
              <a:t> </a:t>
            </a:r>
            <a:r>
              <a:rPr lang="pt-PT" sz="2800" dirty="0" err="1"/>
              <a:t>on</a:t>
            </a:r>
            <a:r>
              <a:rPr lang="pt-PT" sz="2800" dirty="0"/>
              <a:t> top </a:t>
            </a:r>
            <a:r>
              <a:rPr lang="pt-PT" sz="2800" dirty="0" err="1"/>
              <a:t>of</a:t>
            </a:r>
            <a:r>
              <a:rPr lang="pt-PT" sz="2800" dirty="0"/>
              <a:t> </a:t>
            </a:r>
            <a:r>
              <a:rPr lang="pt-PT" sz="2800" dirty="0" err="1"/>
              <a:t>the</a:t>
            </a:r>
            <a:r>
              <a:rPr lang="pt-PT" sz="2800" dirty="0"/>
              <a:t> </a:t>
            </a:r>
            <a:r>
              <a:rPr lang="pt-PT" sz="2800" dirty="0" err="1"/>
              <a:t>pyramid</a:t>
            </a:r>
            <a:r>
              <a:rPr lang="pt-PT" sz="2800" dirty="0"/>
              <a:t> </a:t>
            </a:r>
            <a:r>
              <a:rPr lang="pt-PT" sz="2800" dirty="0" err="1"/>
              <a:t>symbolises</a:t>
            </a:r>
            <a:r>
              <a:rPr lang="pt-PT" sz="2800" dirty="0"/>
              <a:t> </a:t>
            </a:r>
            <a:r>
              <a:rPr lang="pt-PT" sz="2800" dirty="0" err="1"/>
              <a:t>the</a:t>
            </a:r>
            <a:r>
              <a:rPr lang="pt-PT" sz="2800" dirty="0"/>
              <a:t> </a:t>
            </a:r>
            <a:r>
              <a:rPr lang="pt-PT" sz="2800" dirty="0" err="1"/>
              <a:t>control</a:t>
            </a:r>
            <a:r>
              <a:rPr lang="pt-PT" sz="2800" dirty="0"/>
              <a:t> </a:t>
            </a:r>
            <a:r>
              <a:rPr lang="pt-PT" sz="2800" dirty="0" err="1"/>
              <a:t>that</a:t>
            </a:r>
            <a:r>
              <a:rPr lang="pt-PT" sz="2800" dirty="0"/>
              <a:t> </a:t>
            </a:r>
            <a:r>
              <a:rPr lang="pt-PT" sz="2800" dirty="0" err="1"/>
              <a:t>the</a:t>
            </a:r>
            <a:r>
              <a:rPr lang="pt-PT" sz="2800" dirty="0"/>
              <a:t> USA </a:t>
            </a:r>
            <a:r>
              <a:rPr lang="pt-PT" sz="2800" dirty="0" err="1"/>
              <a:t>have</a:t>
            </a:r>
            <a:r>
              <a:rPr lang="pt-PT" sz="2800" dirty="0"/>
              <a:t> in </a:t>
            </a:r>
            <a:r>
              <a:rPr lang="pt-PT" sz="2800" dirty="0" err="1"/>
              <a:t>the</a:t>
            </a:r>
            <a:r>
              <a:rPr lang="pt-PT" sz="2800" dirty="0"/>
              <a:t> </a:t>
            </a:r>
            <a:r>
              <a:rPr lang="pt-PT" sz="2800" dirty="0" err="1"/>
              <a:t>economy</a:t>
            </a:r>
            <a:r>
              <a:rPr lang="pt-PT" sz="2800" dirty="0"/>
              <a:t>.</a:t>
            </a:r>
          </a:p>
        </p:txBody>
      </p:sp>
      <p:sp>
        <p:nvSpPr>
          <p:cNvPr id="5" name="Oval 4"/>
          <p:cNvSpPr/>
          <p:nvPr/>
        </p:nvSpPr>
        <p:spPr>
          <a:xfrm>
            <a:off x="4788024" y="1805090"/>
            <a:ext cx="288032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1" name="TextBox 10"/>
          <p:cNvSpPr txBox="1"/>
          <p:nvPr/>
        </p:nvSpPr>
        <p:spPr>
          <a:xfrm>
            <a:off x="2467128" y="791994"/>
            <a:ext cx="6531660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pt-PT" sz="2400" dirty="0" err="1" smtClean="0"/>
              <a:t>It</a:t>
            </a:r>
            <a:r>
              <a:rPr lang="pt-PT" sz="2400" dirty="0" smtClean="0"/>
              <a:t> </a:t>
            </a:r>
            <a:r>
              <a:rPr lang="pt-PT" sz="2400" dirty="0" err="1" smtClean="0"/>
              <a:t>is</a:t>
            </a:r>
            <a:r>
              <a:rPr lang="pt-PT" sz="2400" dirty="0" smtClean="0"/>
              <a:t> </a:t>
            </a:r>
            <a:r>
              <a:rPr lang="pt-PT" sz="2400" dirty="0" err="1" smtClean="0"/>
              <a:t>wrong</a:t>
            </a:r>
            <a:r>
              <a:rPr lang="pt-PT" sz="2400" dirty="0" smtClean="0"/>
              <a:t> to </a:t>
            </a:r>
            <a:r>
              <a:rPr lang="pt-PT" sz="2400" dirty="0" err="1" smtClean="0"/>
              <a:t>join</a:t>
            </a:r>
            <a:r>
              <a:rPr lang="pt-PT" sz="2400" dirty="0" smtClean="0"/>
              <a:t> </a:t>
            </a:r>
            <a:r>
              <a:rPr lang="pt-PT" sz="2400" dirty="0" err="1" smtClean="0"/>
              <a:t>two</a:t>
            </a:r>
            <a:r>
              <a:rPr lang="pt-PT" sz="2400" dirty="0" smtClean="0"/>
              <a:t> </a:t>
            </a:r>
            <a:r>
              <a:rPr lang="pt-PT" sz="2400" dirty="0" err="1" smtClean="0"/>
              <a:t>independent</a:t>
            </a:r>
            <a:r>
              <a:rPr lang="pt-PT" sz="2400" dirty="0" smtClean="0"/>
              <a:t> </a:t>
            </a:r>
            <a:r>
              <a:rPr lang="pt-PT" sz="2400" dirty="0" err="1" smtClean="0"/>
              <a:t>clauses</a:t>
            </a:r>
            <a:r>
              <a:rPr lang="pt-PT" sz="2400" dirty="0" smtClean="0"/>
              <a:t> </a:t>
            </a:r>
            <a:r>
              <a:rPr lang="pt-PT" sz="2400" dirty="0" err="1" smtClean="0"/>
              <a:t>with</a:t>
            </a:r>
            <a:r>
              <a:rPr lang="pt-PT" sz="2400" dirty="0" smtClean="0"/>
              <a:t> a ,</a:t>
            </a:r>
            <a:endParaRPr lang="pt-PT" sz="2400" dirty="0"/>
          </a:p>
        </p:txBody>
      </p:sp>
      <p:sp>
        <p:nvSpPr>
          <p:cNvPr id="12" name="Oval 11"/>
          <p:cNvSpPr/>
          <p:nvPr/>
        </p:nvSpPr>
        <p:spPr>
          <a:xfrm>
            <a:off x="4663513" y="3613034"/>
            <a:ext cx="583912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Oval 12"/>
          <p:cNvSpPr/>
          <p:nvPr/>
        </p:nvSpPr>
        <p:spPr>
          <a:xfrm>
            <a:off x="4663513" y="5127492"/>
            <a:ext cx="897094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4" name="TextBox 13"/>
          <p:cNvSpPr txBox="1"/>
          <p:nvPr/>
        </p:nvSpPr>
        <p:spPr>
          <a:xfrm>
            <a:off x="5256076" y="2453987"/>
            <a:ext cx="2088232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PT" sz="2400" dirty="0" smtClean="0"/>
              <a:t>Break </a:t>
            </a:r>
            <a:r>
              <a:rPr lang="pt-PT" sz="2400" dirty="0" err="1" smtClean="0"/>
              <a:t>into</a:t>
            </a:r>
            <a:r>
              <a:rPr lang="pt-PT" sz="2400" dirty="0" smtClean="0"/>
              <a:t> 2 </a:t>
            </a:r>
            <a:r>
              <a:rPr lang="pt-PT" sz="2400" dirty="0" err="1" smtClean="0"/>
              <a:t>sentences</a:t>
            </a:r>
            <a:endParaRPr lang="pt-PT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940152" y="4296495"/>
            <a:ext cx="2304256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PT" sz="2400" dirty="0" err="1" smtClean="0"/>
              <a:t>Join</a:t>
            </a:r>
            <a:r>
              <a:rPr lang="pt-PT" sz="2400" dirty="0" smtClean="0"/>
              <a:t> </a:t>
            </a:r>
            <a:r>
              <a:rPr lang="pt-PT" sz="2400" dirty="0" err="1" smtClean="0"/>
              <a:t>with</a:t>
            </a:r>
            <a:r>
              <a:rPr lang="pt-PT" sz="2400" dirty="0" smtClean="0"/>
              <a:t> a </a:t>
            </a:r>
            <a:r>
              <a:rPr lang="pt-PT" sz="2400" dirty="0" err="1" smtClean="0"/>
              <a:t>conjunction</a:t>
            </a:r>
            <a:endParaRPr lang="pt-PT" sz="2400" dirty="0"/>
          </a:p>
        </p:txBody>
      </p:sp>
      <p:sp>
        <p:nvSpPr>
          <p:cNvPr id="3" name="Oval 2"/>
          <p:cNvSpPr/>
          <p:nvPr/>
        </p:nvSpPr>
        <p:spPr>
          <a:xfrm>
            <a:off x="2627784" y="1342633"/>
            <a:ext cx="1224136" cy="428318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6" name="Oval 15"/>
          <p:cNvSpPr/>
          <p:nvPr/>
        </p:nvSpPr>
        <p:spPr>
          <a:xfrm>
            <a:off x="2339752" y="2064578"/>
            <a:ext cx="1646134" cy="428318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TextBox 5"/>
          <p:cNvSpPr txBox="1"/>
          <p:nvPr/>
        </p:nvSpPr>
        <p:spPr>
          <a:xfrm>
            <a:off x="206624" y="2401651"/>
            <a:ext cx="2088232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pt-PT" sz="2800" dirty="0" err="1" smtClean="0"/>
              <a:t>Finite</a:t>
            </a:r>
            <a:r>
              <a:rPr lang="pt-PT" sz="2800" dirty="0" smtClean="0"/>
              <a:t> </a:t>
            </a:r>
            <a:r>
              <a:rPr lang="pt-PT" sz="2800" dirty="0" err="1" smtClean="0"/>
              <a:t>verbs</a:t>
            </a:r>
            <a:endParaRPr lang="pt-PT" sz="2800" dirty="0"/>
          </a:p>
        </p:txBody>
      </p:sp>
    </p:spTree>
    <p:extLst>
      <p:ext uri="{BB962C8B-B14F-4D97-AF65-F5344CB8AC3E}">
        <p14:creationId xmlns:p14="http://schemas.microsoft.com/office/powerpoint/2010/main" val="4172446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363" end="5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3" grpId="0" animBg="1"/>
      <p:bldP spid="16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Assignment</a:t>
            </a:r>
            <a:r>
              <a:rPr lang="pt-PT" dirty="0" smtClean="0"/>
              <a:t> </a:t>
            </a:r>
            <a:r>
              <a:rPr lang="pt-PT" dirty="0" err="1" smtClean="0"/>
              <a:t>prompt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endParaRPr lang="pt-PT" dirty="0" smtClean="0"/>
          </a:p>
          <a:p>
            <a:r>
              <a:rPr lang="en-GB" dirty="0" smtClean="0"/>
              <a:t>Each </a:t>
            </a:r>
            <a:r>
              <a:rPr lang="en-GB" dirty="0"/>
              <a:t>paragraph in A. 2. (The oil industry) is an example of the </a:t>
            </a:r>
            <a:r>
              <a:rPr lang="en-GB" u="sng" dirty="0"/>
              <a:t>analysis stage</a:t>
            </a:r>
            <a:r>
              <a:rPr lang="en-GB" dirty="0"/>
              <a:t> of an analytical response (see Grammar file). Below is a cartoon that was published in conjunction with a video in May 2018. </a:t>
            </a:r>
            <a:endParaRPr lang="pt-PT" dirty="0"/>
          </a:p>
          <a:p>
            <a:r>
              <a:rPr lang="en-GB" dirty="0"/>
              <a:t>Write a one-paragraph analysis of its meaning</a:t>
            </a:r>
            <a:r>
              <a:rPr lang="en-GB" dirty="0" smtClean="0"/>
              <a:t>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80954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Assignment</a:t>
            </a:r>
            <a:r>
              <a:rPr lang="pt-PT" dirty="0" smtClean="0"/>
              <a:t> </a:t>
            </a:r>
            <a:r>
              <a:rPr lang="pt-PT" dirty="0" err="1" smtClean="0"/>
              <a:t>prompt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endParaRPr lang="pt-PT" dirty="0" smtClean="0"/>
          </a:p>
          <a:p>
            <a:r>
              <a:rPr lang="en-GB" dirty="0" smtClean="0"/>
              <a:t>Each </a:t>
            </a:r>
            <a:r>
              <a:rPr lang="en-GB" dirty="0"/>
              <a:t>paragraph in A. 2. (The oil industry) is an example of the </a:t>
            </a:r>
            <a:r>
              <a:rPr lang="en-GB" u="sng" dirty="0"/>
              <a:t>analysis stage</a:t>
            </a:r>
            <a:r>
              <a:rPr lang="en-GB" dirty="0"/>
              <a:t> of an analytical response (see Grammar file). Below is a cartoon that was published in conjunction with a video in May 2018. </a:t>
            </a:r>
            <a:endParaRPr lang="pt-PT" dirty="0"/>
          </a:p>
          <a:p>
            <a:r>
              <a:rPr lang="en-GB" dirty="0"/>
              <a:t>Write a </a:t>
            </a:r>
            <a:r>
              <a:rPr lang="en-GB" b="1" dirty="0">
                <a:solidFill>
                  <a:srgbClr val="FF0000"/>
                </a:solidFill>
              </a:rPr>
              <a:t>one-paragraph analysis of its meaning</a:t>
            </a:r>
            <a:r>
              <a:rPr lang="en-GB" dirty="0" smtClean="0"/>
              <a:t>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51700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err="1" smtClean="0"/>
              <a:t>Which</a:t>
            </a:r>
            <a:r>
              <a:rPr lang="pt-PT" dirty="0" smtClean="0"/>
              <a:t> </a:t>
            </a:r>
            <a:r>
              <a:rPr lang="pt-PT" dirty="0" err="1" smtClean="0"/>
              <a:t>opening</a:t>
            </a:r>
            <a:r>
              <a:rPr lang="pt-PT" dirty="0" smtClean="0"/>
              <a:t> </a:t>
            </a:r>
            <a:r>
              <a:rPr lang="pt-PT" dirty="0" err="1" smtClean="0"/>
              <a:t>sentences</a:t>
            </a:r>
            <a:r>
              <a:rPr lang="pt-PT" dirty="0" smtClean="0"/>
              <a:t> </a:t>
            </a:r>
            <a:r>
              <a:rPr lang="pt-PT" dirty="0" err="1" smtClean="0"/>
              <a:t>answer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question</a:t>
            </a:r>
            <a:r>
              <a:rPr lang="pt-PT" dirty="0" smtClean="0"/>
              <a:t>?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14116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On the present cartoon I can make two observations.</a:t>
            </a:r>
          </a:p>
          <a:p>
            <a:r>
              <a:rPr lang="en-US" dirty="0" smtClean="0"/>
              <a:t>This cartoon depicts a picture of Uncle Sam trying to balance a unicycle on top of a pyramid, as he juggles a set of teacups that spell out the word “ECONOMY”.</a:t>
            </a:r>
          </a:p>
          <a:p>
            <a:r>
              <a:rPr lang="en-US" dirty="0" smtClean="0"/>
              <a:t>The cartoon represents the fragility of the economy in face of oil.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779912" y="2132856"/>
            <a:ext cx="1872208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PT" sz="4000" b="1" dirty="0" smtClean="0">
                <a:solidFill>
                  <a:srgbClr val="FF0000"/>
                </a:solidFill>
              </a:rPr>
              <a:t>VAGUE</a:t>
            </a:r>
            <a:endParaRPr lang="pt-PT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247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200" dirty="0" err="1" smtClean="0"/>
              <a:t>What</a:t>
            </a:r>
            <a:r>
              <a:rPr lang="pt-PT" sz="3200" dirty="0" smtClean="0"/>
              <a:t> </a:t>
            </a:r>
            <a:r>
              <a:rPr lang="pt-PT" sz="3200" dirty="0" err="1" smtClean="0"/>
              <a:t>makes</a:t>
            </a:r>
            <a:r>
              <a:rPr lang="pt-PT" sz="3200" dirty="0" smtClean="0"/>
              <a:t> a </a:t>
            </a:r>
            <a:r>
              <a:rPr lang="pt-PT" sz="3200" dirty="0" err="1" smtClean="0"/>
              <a:t>good</a:t>
            </a:r>
            <a:r>
              <a:rPr lang="pt-PT" sz="3200" dirty="0" smtClean="0"/>
              <a:t> </a:t>
            </a:r>
            <a:r>
              <a:rPr lang="pt-PT" sz="3200" dirty="0" err="1" smtClean="0"/>
              <a:t>topic</a:t>
            </a:r>
            <a:r>
              <a:rPr lang="pt-PT" sz="3200" dirty="0" smtClean="0"/>
              <a:t> </a:t>
            </a:r>
            <a:r>
              <a:rPr lang="pt-PT" sz="3200" dirty="0" err="1" smtClean="0"/>
              <a:t>sentence</a:t>
            </a:r>
            <a:r>
              <a:rPr lang="pt-PT" sz="3200" dirty="0" smtClean="0"/>
              <a:t> for </a:t>
            </a:r>
            <a:r>
              <a:rPr lang="pt-PT" sz="3200" dirty="0" err="1" smtClean="0"/>
              <a:t>the</a:t>
            </a:r>
            <a:r>
              <a:rPr lang="pt-PT" sz="3200" dirty="0" smtClean="0"/>
              <a:t> </a:t>
            </a:r>
            <a:r>
              <a:rPr lang="pt-PT" sz="3200" dirty="0" err="1" smtClean="0"/>
              <a:t>purposes</a:t>
            </a:r>
            <a:r>
              <a:rPr lang="pt-PT" sz="3200" dirty="0" smtClean="0"/>
              <a:t> </a:t>
            </a:r>
            <a:r>
              <a:rPr lang="pt-PT" sz="3200" dirty="0" err="1" smtClean="0"/>
              <a:t>of</a:t>
            </a:r>
            <a:r>
              <a:rPr lang="pt-PT" sz="3200" dirty="0" smtClean="0"/>
              <a:t> </a:t>
            </a:r>
            <a:r>
              <a:rPr lang="pt-PT" sz="3200" dirty="0" err="1" smtClean="0"/>
              <a:t>this</a:t>
            </a:r>
            <a:r>
              <a:rPr lang="pt-PT" sz="3200" dirty="0" smtClean="0"/>
              <a:t> </a:t>
            </a:r>
            <a:r>
              <a:rPr lang="pt-PT" sz="3200" dirty="0" err="1" smtClean="0"/>
              <a:t>assignment</a:t>
            </a:r>
            <a:r>
              <a:rPr lang="pt-PT" sz="3200" dirty="0" smtClean="0"/>
              <a:t>?</a:t>
            </a:r>
            <a:endParaRPr lang="pt-PT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98476"/>
            <a:ext cx="8229600" cy="434908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n-GB" dirty="0"/>
              <a:t>Write a </a:t>
            </a:r>
            <a:r>
              <a:rPr lang="en-GB" b="1" dirty="0">
                <a:solidFill>
                  <a:srgbClr val="FF0000"/>
                </a:solidFill>
              </a:rPr>
              <a:t>one-paragraph analysis of its meaning</a:t>
            </a:r>
            <a:r>
              <a:rPr lang="en-GB" dirty="0"/>
              <a:t>.</a:t>
            </a:r>
            <a:endParaRPr lang="pt-PT" dirty="0"/>
          </a:p>
          <a:p>
            <a:r>
              <a:rPr lang="en-US" dirty="0"/>
              <a:t>On the present cartoon I can make two observations.</a:t>
            </a:r>
          </a:p>
          <a:p>
            <a:r>
              <a:rPr lang="en-US" dirty="0"/>
              <a:t>This cartoon depicts a picture of Uncle Sam trying to balance a unicycle on top of a pyramid, as he juggles a set of teacups that spell </a:t>
            </a:r>
            <a:r>
              <a:rPr lang="en-US" dirty="0" err="1"/>
              <a:t>ou</a:t>
            </a:r>
            <a:r>
              <a:rPr lang="en-US" dirty="0"/>
              <a:t> the word “ECONOMY”.</a:t>
            </a:r>
          </a:p>
          <a:p>
            <a:r>
              <a:rPr lang="en-US" dirty="0"/>
              <a:t>The cartoon represents the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fragility </a:t>
            </a:r>
            <a:r>
              <a:rPr lang="en-US" dirty="0"/>
              <a:t>of the economy in face of oil.</a:t>
            </a:r>
          </a:p>
        </p:txBody>
      </p:sp>
      <p:sp>
        <p:nvSpPr>
          <p:cNvPr id="4" name="Oval 3"/>
          <p:cNvSpPr/>
          <p:nvPr/>
        </p:nvSpPr>
        <p:spPr>
          <a:xfrm>
            <a:off x="2836984" y="2780928"/>
            <a:ext cx="1309792" cy="576064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Oval 5"/>
          <p:cNvSpPr/>
          <p:nvPr/>
        </p:nvSpPr>
        <p:spPr>
          <a:xfrm>
            <a:off x="4463988" y="1340768"/>
            <a:ext cx="1728192" cy="576064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" name="Oval 6"/>
          <p:cNvSpPr/>
          <p:nvPr/>
        </p:nvSpPr>
        <p:spPr>
          <a:xfrm>
            <a:off x="2722148" y="4509120"/>
            <a:ext cx="1741840" cy="576064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9" name="TextBox 8"/>
          <p:cNvSpPr txBox="1"/>
          <p:nvPr/>
        </p:nvSpPr>
        <p:spPr>
          <a:xfrm>
            <a:off x="249549" y="5858108"/>
            <a:ext cx="17335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 err="1" smtClean="0">
                <a:solidFill>
                  <a:srgbClr val="0070C0"/>
                </a:solidFill>
              </a:rPr>
              <a:t>Unpacked</a:t>
            </a:r>
            <a:r>
              <a:rPr lang="pt-PT" sz="2800" b="1" dirty="0" smtClean="0">
                <a:solidFill>
                  <a:srgbClr val="0070C0"/>
                </a:solidFill>
              </a:rPr>
              <a:t> </a:t>
            </a:r>
            <a:r>
              <a:rPr lang="pt-PT" sz="2800" b="1" dirty="0" err="1" smtClean="0">
                <a:solidFill>
                  <a:srgbClr val="0070C0"/>
                </a:solidFill>
              </a:rPr>
              <a:t>reference</a:t>
            </a:r>
            <a:endParaRPr lang="pt-PT" sz="2800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70248" y="5858108"/>
            <a:ext cx="3024336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PT" sz="2800" dirty="0" err="1" smtClean="0"/>
              <a:t>Lexis</a:t>
            </a:r>
            <a:r>
              <a:rPr lang="pt-PT" sz="2800" dirty="0" smtClean="0"/>
              <a:t> </a:t>
            </a:r>
            <a:r>
              <a:rPr lang="pt-PT" sz="2800" dirty="0" err="1" smtClean="0"/>
              <a:t>related</a:t>
            </a:r>
            <a:r>
              <a:rPr lang="pt-PT" sz="2800" dirty="0" smtClean="0"/>
              <a:t> to </a:t>
            </a:r>
            <a:r>
              <a:rPr lang="pt-PT" sz="2800" dirty="0" err="1" smtClean="0"/>
              <a:t>stages</a:t>
            </a:r>
            <a:r>
              <a:rPr lang="pt-PT" sz="2800" dirty="0" smtClean="0"/>
              <a:t> in </a:t>
            </a:r>
            <a:r>
              <a:rPr lang="pt-PT" sz="2800" dirty="0" err="1" smtClean="0"/>
              <a:t>analysis</a:t>
            </a:r>
            <a:endParaRPr lang="pt-PT" sz="2800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4243609" y="1700808"/>
            <a:ext cx="2128591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1983124" y="1700808"/>
            <a:ext cx="4389076" cy="115212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2339752" y="1700808"/>
            <a:ext cx="4032448" cy="28803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6700548" y="1340768"/>
            <a:ext cx="1584176" cy="57606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4" name="Oval 23"/>
          <p:cNvSpPr/>
          <p:nvPr/>
        </p:nvSpPr>
        <p:spPr>
          <a:xfrm>
            <a:off x="2339752" y="5013176"/>
            <a:ext cx="5944972" cy="57606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5" name="Oval 14"/>
          <p:cNvSpPr/>
          <p:nvPr/>
        </p:nvSpPr>
        <p:spPr>
          <a:xfrm>
            <a:off x="755576" y="2276872"/>
            <a:ext cx="2455096" cy="576064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1" name="TextBox 10"/>
          <p:cNvSpPr txBox="1"/>
          <p:nvPr/>
        </p:nvSpPr>
        <p:spPr>
          <a:xfrm>
            <a:off x="6192180" y="6021288"/>
            <a:ext cx="2268252" cy="523220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pt-PT" sz="2800" dirty="0" err="1" smtClean="0"/>
              <a:t>meaning</a:t>
            </a:r>
            <a:endParaRPr lang="pt-PT" sz="2800" dirty="0"/>
          </a:p>
        </p:txBody>
      </p:sp>
    </p:spTree>
    <p:extLst>
      <p:ext uri="{BB962C8B-B14F-4D97-AF65-F5344CB8AC3E}">
        <p14:creationId xmlns:p14="http://schemas.microsoft.com/office/powerpoint/2010/main" val="4105830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9" grpId="0"/>
      <p:bldP spid="10" grpId="0" animBg="1"/>
      <p:bldP spid="23" grpId="0" animBg="1"/>
      <p:bldP spid="24" grpId="0" animBg="1"/>
      <p:bldP spid="15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err="1" smtClean="0"/>
              <a:t>Topic</a:t>
            </a:r>
            <a:r>
              <a:rPr lang="pt-PT" dirty="0" smtClean="0"/>
              <a:t> </a:t>
            </a:r>
            <a:r>
              <a:rPr lang="pt-PT" dirty="0" err="1" smtClean="0"/>
              <a:t>sentences</a:t>
            </a:r>
            <a:r>
              <a:rPr lang="pt-PT" dirty="0" smtClean="0"/>
              <a:t> </a:t>
            </a:r>
            <a:r>
              <a:rPr lang="pt-PT" dirty="0" err="1" smtClean="0"/>
              <a:t>should</a:t>
            </a:r>
            <a:r>
              <a:rPr lang="pt-PT" dirty="0" smtClean="0"/>
              <a:t> </a:t>
            </a:r>
            <a:r>
              <a:rPr lang="pt-PT" dirty="0" err="1" smtClean="0"/>
              <a:t>be</a:t>
            </a:r>
            <a:r>
              <a:rPr lang="pt-PT" dirty="0" smtClean="0"/>
              <a:t> clear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preferably</a:t>
            </a:r>
            <a:r>
              <a:rPr lang="pt-PT" dirty="0" smtClean="0"/>
              <a:t> short.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pt-PT" dirty="0" err="1"/>
              <a:t>The</a:t>
            </a:r>
            <a:r>
              <a:rPr lang="pt-PT" dirty="0"/>
              <a:t> cartoon </a:t>
            </a:r>
            <a:r>
              <a:rPr lang="pt-PT" dirty="0" err="1"/>
              <a:t>represents</a:t>
            </a:r>
            <a:r>
              <a:rPr lang="pt-PT" dirty="0"/>
              <a:t> </a:t>
            </a:r>
            <a:r>
              <a:rPr lang="pt-PT" dirty="0" err="1"/>
              <a:t>an</a:t>
            </a:r>
            <a:r>
              <a:rPr lang="pt-PT" dirty="0"/>
              <a:t> </a:t>
            </a:r>
            <a:r>
              <a:rPr lang="pt-PT" dirty="0" err="1"/>
              <a:t>image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a </a:t>
            </a:r>
            <a:r>
              <a:rPr lang="pt-PT" dirty="0" err="1"/>
              <a:t>barrel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/>
              <a:t>oil</a:t>
            </a:r>
            <a:r>
              <a:rPr lang="pt-PT" dirty="0"/>
              <a:t> (</a:t>
            </a:r>
            <a:r>
              <a:rPr lang="pt-PT" dirty="0" err="1"/>
              <a:t>written</a:t>
            </a:r>
            <a:r>
              <a:rPr lang="pt-PT" dirty="0"/>
              <a:t> </a:t>
            </a:r>
            <a:r>
              <a:rPr lang="pt-PT" dirty="0" err="1"/>
              <a:t>on</a:t>
            </a:r>
            <a:r>
              <a:rPr lang="pt-PT" dirty="0"/>
              <a:t> </a:t>
            </a:r>
            <a:r>
              <a:rPr lang="pt-PT" dirty="0" err="1"/>
              <a:t>it</a:t>
            </a:r>
            <a:r>
              <a:rPr lang="pt-PT" dirty="0"/>
              <a:t>, </a:t>
            </a:r>
            <a:r>
              <a:rPr lang="pt-PT" dirty="0" err="1"/>
              <a:t>we</a:t>
            </a:r>
            <a:r>
              <a:rPr lang="pt-PT" dirty="0"/>
              <a:t> can </a:t>
            </a:r>
            <a:r>
              <a:rPr lang="pt-PT" dirty="0" err="1"/>
              <a:t>see</a:t>
            </a:r>
            <a:r>
              <a:rPr lang="pt-PT" dirty="0"/>
              <a:t>: “</a:t>
            </a:r>
            <a:r>
              <a:rPr lang="pt-PT" dirty="0" err="1"/>
              <a:t>Rising</a:t>
            </a:r>
            <a:r>
              <a:rPr lang="pt-PT" dirty="0"/>
              <a:t> </a:t>
            </a:r>
            <a:r>
              <a:rPr lang="pt-PT" dirty="0" err="1"/>
              <a:t>oil</a:t>
            </a:r>
            <a:r>
              <a:rPr lang="pt-PT" dirty="0"/>
              <a:t> </a:t>
            </a:r>
            <a:r>
              <a:rPr lang="pt-PT" dirty="0" err="1"/>
              <a:t>prices</a:t>
            </a:r>
            <a:r>
              <a:rPr lang="pt-PT" dirty="0"/>
              <a:t>”) </a:t>
            </a:r>
            <a:r>
              <a:rPr lang="pt-PT" dirty="0" err="1"/>
              <a:t>heading</a:t>
            </a:r>
            <a:r>
              <a:rPr lang="pt-PT" dirty="0"/>
              <a:t> </a:t>
            </a:r>
            <a:r>
              <a:rPr lang="pt-PT" dirty="0" err="1"/>
              <a:t>throughwards</a:t>
            </a:r>
            <a:r>
              <a:rPr lang="pt-PT" dirty="0"/>
              <a:t> a </a:t>
            </a:r>
            <a:r>
              <a:rPr lang="pt-PT" dirty="0" err="1"/>
              <a:t>man</a:t>
            </a:r>
            <a:r>
              <a:rPr lang="pt-PT" dirty="0"/>
              <a:t>, </a:t>
            </a:r>
            <a:r>
              <a:rPr lang="pt-PT" dirty="0" err="1"/>
              <a:t>dressed</a:t>
            </a:r>
            <a:r>
              <a:rPr lang="pt-PT" dirty="0"/>
              <a:t> in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colours</a:t>
            </a:r>
            <a:r>
              <a:rPr lang="pt-PT" dirty="0"/>
              <a:t> </a:t>
            </a:r>
            <a:r>
              <a:rPr lang="pt-PT" dirty="0" err="1"/>
              <a:t>and</a:t>
            </a:r>
            <a:r>
              <a:rPr lang="pt-PT" dirty="0"/>
              <a:t> </a:t>
            </a:r>
            <a:r>
              <a:rPr lang="pt-PT" dirty="0" err="1"/>
              <a:t>patterns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US </a:t>
            </a:r>
            <a:r>
              <a:rPr lang="pt-PT" dirty="0" err="1"/>
              <a:t>flag</a:t>
            </a:r>
            <a:r>
              <a:rPr lang="pt-PT" dirty="0"/>
              <a:t>, </a:t>
            </a:r>
            <a:r>
              <a:rPr lang="pt-PT" dirty="0" err="1"/>
              <a:t>who</a:t>
            </a:r>
            <a:r>
              <a:rPr lang="pt-PT" dirty="0"/>
              <a:t> </a:t>
            </a:r>
            <a:r>
              <a:rPr lang="pt-PT" dirty="0" err="1"/>
              <a:t>is</a:t>
            </a:r>
            <a:r>
              <a:rPr lang="pt-PT" dirty="0"/>
              <a:t> </a:t>
            </a:r>
            <a:r>
              <a:rPr lang="pt-PT" dirty="0" err="1"/>
              <a:t>juggling</a:t>
            </a:r>
            <a:r>
              <a:rPr lang="pt-PT" dirty="0"/>
              <a:t> </a:t>
            </a:r>
            <a:r>
              <a:rPr lang="pt-PT" dirty="0" err="1"/>
              <a:t>his</a:t>
            </a:r>
            <a:r>
              <a:rPr lang="pt-PT" dirty="0"/>
              <a:t> body </a:t>
            </a:r>
            <a:r>
              <a:rPr lang="pt-PT" dirty="0" err="1"/>
              <a:t>on</a:t>
            </a:r>
            <a:r>
              <a:rPr lang="pt-PT" dirty="0"/>
              <a:t> a </a:t>
            </a:r>
            <a:r>
              <a:rPr lang="pt-PT" dirty="0" err="1"/>
              <a:t>unicycle</a:t>
            </a:r>
            <a:r>
              <a:rPr lang="pt-PT" dirty="0"/>
              <a:t> </a:t>
            </a:r>
            <a:r>
              <a:rPr lang="pt-PT" dirty="0" err="1"/>
              <a:t>on</a:t>
            </a:r>
            <a:r>
              <a:rPr lang="pt-PT" dirty="0"/>
              <a:t> top a </a:t>
            </a:r>
            <a:r>
              <a:rPr lang="pt-PT" dirty="0" err="1"/>
              <a:t>a</a:t>
            </a:r>
            <a:r>
              <a:rPr lang="pt-PT" dirty="0"/>
              <a:t> </a:t>
            </a:r>
            <a:r>
              <a:rPr lang="pt-PT" dirty="0" err="1"/>
              <a:t>sharp</a:t>
            </a:r>
            <a:r>
              <a:rPr lang="pt-PT" dirty="0"/>
              <a:t> </a:t>
            </a:r>
            <a:r>
              <a:rPr lang="pt-PT" dirty="0" err="1"/>
              <a:t>end</a:t>
            </a:r>
            <a:r>
              <a:rPr lang="pt-PT" dirty="0"/>
              <a:t> </a:t>
            </a:r>
            <a:r>
              <a:rPr lang="pt-PT" dirty="0" err="1"/>
              <a:t>that</a:t>
            </a:r>
            <a:r>
              <a:rPr lang="pt-PT" dirty="0"/>
              <a:t> </a:t>
            </a:r>
            <a:r>
              <a:rPr lang="pt-PT" dirty="0" err="1"/>
              <a:t>belongs</a:t>
            </a:r>
            <a:r>
              <a:rPr lang="pt-PT" dirty="0"/>
              <a:t> to some </a:t>
            </a:r>
            <a:r>
              <a:rPr lang="pt-PT" dirty="0" err="1"/>
              <a:t>kind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a </a:t>
            </a:r>
            <a:r>
              <a:rPr lang="pt-PT" dirty="0" err="1"/>
              <a:t>tiny</a:t>
            </a:r>
            <a:r>
              <a:rPr lang="pt-PT" dirty="0"/>
              <a:t> </a:t>
            </a:r>
            <a:r>
              <a:rPr lang="pt-PT" dirty="0" err="1"/>
              <a:t>pyramid</a:t>
            </a:r>
            <a:r>
              <a:rPr lang="pt-PT" dirty="0" smtClean="0"/>
              <a:t>.</a:t>
            </a:r>
          </a:p>
          <a:p>
            <a:pPr marL="0" indent="0">
              <a:buNone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874485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err="1" smtClean="0"/>
              <a:t>Topic</a:t>
            </a:r>
            <a:r>
              <a:rPr lang="pt-PT" dirty="0" smtClean="0"/>
              <a:t> </a:t>
            </a:r>
            <a:r>
              <a:rPr lang="pt-PT" dirty="0" err="1" smtClean="0"/>
              <a:t>sentences</a:t>
            </a:r>
            <a:r>
              <a:rPr lang="pt-PT" dirty="0" smtClean="0"/>
              <a:t> </a:t>
            </a:r>
            <a:r>
              <a:rPr lang="pt-PT" dirty="0" err="1" smtClean="0"/>
              <a:t>should</a:t>
            </a:r>
            <a:r>
              <a:rPr lang="pt-PT" dirty="0" smtClean="0"/>
              <a:t> </a:t>
            </a:r>
            <a:r>
              <a:rPr lang="pt-PT" dirty="0" err="1" smtClean="0"/>
              <a:t>be</a:t>
            </a:r>
            <a:r>
              <a:rPr lang="pt-PT" dirty="0" smtClean="0"/>
              <a:t> clear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preferably</a:t>
            </a:r>
            <a:r>
              <a:rPr lang="pt-PT" dirty="0" smtClean="0"/>
              <a:t> short.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pt-PT" dirty="0" err="1" smtClean="0"/>
              <a:t>The</a:t>
            </a:r>
            <a:r>
              <a:rPr lang="pt-PT" dirty="0" smtClean="0"/>
              <a:t> cartoon </a:t>
            </a:r>
            <a:r>
              <a:rPr lang="pt-PT" dirty="0" err="1" smtClean="0"/>
              <a:t>represents</a:t>
            </a:r>
            <a:r>
              <a:rPr lang="pt-PT" dirty="0" smtClean="0"/>
              <a:t> </a:t>
            </a:r>
            <a:r>
              <a:rPr lang="pt-PT" dirty="0" err="1" smtClean="0"/>
              <a:t>an</a:t>
            </a:r>
            <a:r>
              <a:rPr lang="pt-PT" dirty="0" smtClean="0"/>
              <a:t> </a:t>
            </a:r>
            <a:r>
              <a:rPr lang="pt-PT" dirty="0" err="1" smtClean="0"/>
              <a:t>image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a </a:t>
            </a:r>
            <a:r>
              <a:rPr lang="pt-PT" dirty="0" err="1" smtClean="0"/>
              <a:t>barrel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oil</a:t>
            </a:r>
            <a:r>
              <a:rPr lang="pt-PT" dirty="0" smtClean="0"/>
              <a:t> </a:t>
            </a:r>
            <a:r>
              <a:rPr lang="pt-PT" b="1" dirty="0" smtClean="0">
                <a:solidFill>
                  <a:srgbClr val="FF0000"/>
                </a:solidFill>
              </a:rPr>
              <a:t>(</a:t>
            </a:r>
            <a:r>
              <a:rPr lang="pt-PT" b="1" dirty="0" err="1" smtClean="0">
                <a:solidFill>
                  <a:srgbClr val="FF0000"/>
                </a:solidFill>
              </a:rPr>
              <a:t>written</a:t>
            </a:r>
            <a:r>
              <a:rPr lang="pt-PT" b="1" dirty="0" smtClean="0">
                <a:solidFill>
                  <a:srgbClr val="FF0000"/>
                </a:solidFill>
              </a:rPr>
              <a:t> </a:t>
            </a:r>
            <a:r>
              <a:rPr lang="pt-PT" b="1" dirty="0" err="1" smtClean="0">
                <a:solidFill>
                  <a:srgbClr val="FF0000"/>
                </a:solidFill>
              </a:rPr>
              <a:t>on</a:t>
            </a:r>
            <a:r>
              <a:rPr lang="pt-PT" b="1" dirty="0" smtClean="0">
                <a:solidFill>
                  <a:srgbClr val="FF0000"/>
                </a:solidFill>
              </a:rPr>
              <a:t> </a:t>
            </a:r>
            <a:r>
              <a:rPr lang="pt-PT" b="1" dirty="0" err="1" smtClean="0">
                <a:solidFill>
                  <a:srgbClr val="FF0000"/>
                </a:solidFill>
              </a:rPr>
              <a:t>it</a:t>
            </a:r>
            <a:r>
              <a:rPr lang="pt-PT" b="1" dirty="0" smtClean="0">
                <a:solidFill>
                  <a:srgbClr val="FF0000"/>
                </a:solidFill>
              </a:rPr>
              <a:t>, </a:t>
            </a:r>
            <a:r>
              <a:rPr lang="pt-PT" b="1" dirty="0" err="1" smtClean="0">
                <a:solidFill>
                  <a:srgbClr val="FF0000"/>
                </a:solidFill>
              </a:rPr>
              <a:t>we</a:t>
            </a:r>
            <a:r>
              <a:rPr lang="pt-PT" b="1" dirty="0" smtClean="0">
                <a:solidFill>
                  <a:srgbClr val="FF0000"/>
                </a:solidFill>
              </a:rPr>
              <a:t> can </a:t>
            </a:r>
            <a:r>
              <a:rPr lang="pt-PT" b="1" dirty="0" err="1" smtClean="0">
                <a:solidFill>
                  <a:srgbClr val="FF0000"/>
                </a:solidFill>
              </a:rPr>
              <a:t>see</a:t>
            </a:r>
            <a:r>
              <a:rPr lang="pt-PT" b="1" dirty="0" smtClean="0">
                <a:solidFill>
                  <a:srgbClr val="FF0000"/>
                </a:solidFill>
              </a:rPr>
              <a:t>: “</a:t>
            </a:r>
            <a:r>
              <a:rPr lang="pt-PT" b="1" dirty="0" err="1" smtClean="0">
                <a:solidFill>
                  <a:srgbClr val="FF0000"/>
                </a:solidFill>
              </a:rPr>
              <a:t>Rising</a:t>
            </a:r>
            <a:r>
              <a:rPr lang="pt-PT" b="1" dirty="0" smtClean="0">
                <a:solidFill>
                  <a:srgbClr val="FF0000"/>
                </a:solidFill>
              </a:rPr>
              <a:t> </a:t>
            </a:r>
            <a:r>
              <a:rPr lang="pt-PT" b="1" dirty="0" err="1" smtClean="0">
                <a:solidFill>
                  <a:srgbClr val="FF0000"/>
                </a:solidFill>
              </a:rPr>
              <a:t>oil</a:t>
            </a:r>
            <a:r>
              <a:rPr lang="pt-PT" b="1" dirty="0" smtClean="0">
                <a:solidFill>
                  <a:srgbClr val="FF0000"/>
                </a:solidFill>
              </a:rPr>
              <a:t> </a:t>
            </a:r>
            <a:r>
              <a:rPr lang="pt-PT" b="1" dirty="0" err="1" smtClean="0">
                <a:solidFill>
                  <a:srgbClr val="FF0000"/>
                </a:solidFill>
              </a:rPr>
              <a:t>prices</a:t>
            </a:r>
            <a:r>
              <a:rPr lang="pt-PT" b="1" dirty="0" smtClean="0">
                <a:solidFill>
                  <a:srgbClr val="FF0000"/>
                </a:solidFill>
              </a:rPr>
              <a:t>”) </a:t>
            </a:r>
            <a:r>
              <a:rPr lang="pt-PT" dirty="0" err="1" smtClean="0"/>
              <a:t>heading</a:t>
            </a:r>
            <a:r>
              <a:rPr lang="pt-PT" dirty="0" smtClean="0"/>
              <a:t> </a:t>
            </a:r>
            <a:r>
              <a:rPr lang="pt-PT" dirty="0" err="1" smtClean="0"/>
              <a:t>throughwards</a:t>
            </a:r>
            <a:r>
              <a:rPr lang="pt-PT" dirty="0" smtClean="0"/>
              <a:t> a </a:t>
            </a:r>
            <a:r>
              <a:rPr lang="pt-PT" dirty="0" err="1" smtClean="0"/>
              <a:t>man</a:t>
            </a:r>
            <a:r>
              <a:rPr lang="pt-PT" dirty="0" smtClean="0"/>
              <a:t>, </a:t>
            </a:r>
            <a:r>
              <a:rPr lang="pt-PT" dirty="0" err="1" smtClean="0"/>
              <a:t>dressed</a:t>
            </a:r>
            <a:r>
              <a:rPr lang="pt-PT" dirty="0" smtClean="0"/>
              <a:t> in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colours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patterns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US </a:t>
            </a:r>
            <a:r>
              <a:rPr lang="pt-PT" dirty="0" err="1" smtClean="0"/>
              <a:t>flag</a:t>
            </a:r>
            <a:r>
              <a:rPr lang="pt-PT" dirty="0" smtClean="0"/>
              <a:t>, </a:t>
            </a:r>
            <a:r>
              <a:rPr lang="pt-PT" dirty="0" err="1" smtClean="0"/>
              <a:t>who</a:t>
            </a:r>
            <a:r>
              <a:rPr lang="pt-PT" dirty="0" smtClean="0"/>
              <a:t> </a:t>
            </a:r>
            <a:r>
              <a:rPr lang="pt-PT" dirty="0" err="1" smtClean="0"/>
              <a:t>is</a:t>
            </a:r>
            <a:r>
              <a:rPr lang="pt-PT" dirty="0" smtClean="0"/>
              <a:t> </a:t>
            </a:r>
            <a:r>
              <a:rPr lang="pt-PT" dirty="0" err="1"/>
              <a:t>j</a:t>
            </a:r>
            <a:r>
              <a:rPr lang="pt-PT" dirty="0" err="1" smtClean="0"/>
              <a:t>uggling</a:t>
            </a:r>
            <a:r>
              <a:rPr lang="pt-PT" dirty="0" smtClean="0"/>
              <a:t> </a:t>
            </a:r>
            <a:r>
              <a:rPr lang="pt-PT" dirty="0" err="1" smtClean="0"/>
              <a:t>his</a:t>
            </a:r>
            <a:r>
              <a:rPr lang="pt-PT" dirty="0" smtClean="0"/>
              <a:t> body </a:t>
            </a:r>
            <a:r>
              <a:rPr lang="pt-PT" dirty="0" err="1" smtClean="0"/>
              <a:t>on</a:t>
            </a:r>
            <a:r>
              <a:rPr lang="pt-PT" dirty="0" smtClean="0"/>
              <a:t> a </a:t>
            </a:r>
            <a:r>
              <a:rPr lang="pt-PT" dirty="0" err="1" smtClean="0"/>
              <a:t>unicycle</a:t>
            </a:r>
            <a:r>
              <a:rPr lang="pt-PT" dirty="0" smtClean="0"/>
              <a:t> </a:t>
            </a:r>
            <a:r>
              <a:rPr lang="pt-PT" dirty="0" err="1" smtClean="0"/>
              <a:t>on</a:t>
            </a:r>
            <a:r>
              <a:rPr lang="pt-PT" dirty="0" smtClean="0"/>
              <a:t> top a </a:t>
            </a:r>
            <a:r>
              <a:rPr lang="pt-PT" dirty="0" err="1" smtClean="0"/>
              <a:t>a</a:t>
            </a:r>
            <a:r>
              <a:rPr lang="pt-PT" dirty="0" smtClean="0"/>
              <a:t> </a:t>
            </a:r>
            <a:r>
              <a:rPr lang="pt-PT" dirty="0" err="1" smtClean="0"/>
              <a:t>sharp</a:t>
            </a:r>
            <a:r>
              <a:rPr lang="pt-PT" dirty="0" smtClean="0"/>
              <a:t> </a:t>
            </a:r>
            <a:r>
              <a:rPr lang="pt-PT" dirty="0" err="1" smtClean="0"/>
              <a:t>end</a:t>
            </a:r>
            <a:r>
              <a:rPr lang="pt-PT" dirty="0" smtClean="0"/>
              <a:t> </a:t>
            </a:r>
            <a:r>
              <a:rPr lang="pt-PT" dirty="0" err="1" smtClean="0"/>
              <a:t>that</a:t>
            </a:r>
            <a:r>
              <a:rPr lang="pt-PT" dirty="0" smtClean="0"/>
              <a:t> </a:t>
            </a:r>
            <a:r>
              <a:rPr lang="pt-PT" dirty="0" err="1" smtClean="0"/>
              <a:t>belongs</a:t>
            </a:r>
            <a:r>
              <a:rPr lang="pt-PT" dirty="0" smtClean="0"/>
              <a:t> to some </a:t>
            </a:r>
            <a:r>
              <a:rPr lang="pt-PT" dirty="0" err="1" smtClean="0"/>
              <a:t>kind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a </a:t>
            </a:r>
            <a:r>
              <a:rPr lang="pt-PT" dirty="0" err="1" smtClean="0"/>
              <a:t>tiny</a:t>
            </a:r>
            <a:r>
              <a:rPr lang="pt-PT" dirty="0" smtClean="0"/>
              <a:t> </a:t>
            </a:r>
            <a:r>
              <a:rPr lang="pt-PT" dirty="0" err="1" smtClean="0"/>
              <a:t>pyramid</a:t>
            </a:r>
            <a:r>
              <a:rPr lang="pt-PT" dirty="0" smtClean="0"/>
              <a:t>.</a:t>
            </a:r>
          </a:p>
          <a:p>
            <a:pPr marL="0" indent="0">
              <a:buNone/>
            </a:pPr>
            <a:endParaRPr lang="pt-PT" dirty="0"/>
          </a:p>
        </p:txBody>
      </p:sp>
      <p:sp>
        <p:nvSpPr>
          <p:cNvPr id="4" name="TextBox 3"/>
          <p:cNvSpPr txBox="1"/>
          <p:nvPr/>
        </p:nvSpPr>
        <p:spPr>
          <a:xfrm>
            <a:off x="3347864" y="3039972"/>
            <a:ext cx="432048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PT" sz="2400" b="1" dirty="0" err="1" smtClean="0"/>
              <a:t>If</a:t>
            </a:r>
            <a:r>
              <a:rPr lang="pt-PT" sz="2400" b="1" dirty="0" smtClean="0"/>
              <a:t> </a:t>
            </a:r>
            <a:r>
              <a:rPr lang="pt-PT" sz="2400" b="1" dirty="0" err="1" smtClean="0"/>
              <a:t>it’s</a:t>
            </a:r>
            <a:r>
              <a:rPr lang="pt-PT" sz="2400" b="1" dirty="0" smtClean="0"/>
              <a:t> </a:t>
            </a:r>
            <a:r>
              <a:rPr lang="pt-PT" sz="2400" b="1" dirty="0" err="1" smtClean="0"/>
              <a:t>important</a:t>
            </a:r>
            <a:r>
              <a:rPr lang="pt-PT" sz="2400" b="1" dirty="0" smtClean="0"/>
              <a:t>, </a:t>
            </a:r>
            <a:r>
              <a:rPr lang="pt-PT" sz="2400" b="1" dirty="0" err="1" smtClean="0"/>
              <a:t>it</a:t>
            </a:r>
            <a:r>
              <a:rPr lang="pt-PT" sz="2400" b="1" dirty="0" smtClean="0"/>
              <a:t> </a:t>
            </a:r>
            <a:r>
              <a:rPr lang="pt-PT" sz="2400" b="1" dirty="0" err="1" smtClean="0"/>
              <a:t>shouldn’t</a:t>
            </a:r>
            <a:r>
              <a:rPr lang="pt-PT" sz="2400" b="1" dirty="0" smtClean="0"/>
              <a:t> </a:t>
            </a:r>
            <a:r>
              <a:rPr lang="pt-PT" sz="2400" b="1" dirty="0" err="1" smtClean="0"/>
              <a:t>be</a:t>
            </a:r>
            <a:r>
              <a:rPr lang="pt-PT" sz="2400" b="1" dirty="0" smtClean="0"/>
              <a:t> </a:t>
            </a:r>
            <a:r>
              <a:rPr lang="pt-PT" sz="2400" b="1" dirty="0" err="1" smtClean="0"/>
              <a:t>between</a:t>
            </a:r>
            <a:r>
              <a:rPr lang="pt-PT" sz="2400" b="1" dirty="0" smtClean="0"/>
              <a:t> (…). </a:t>
            </a:r>
          </a:p>
          <a:p>
            <a:r>
              <a:rPr lang="pt-PT" sz="2400" b="1" dirty="0" err="1" smtClean="0"/>
              <a:t>If</a:t>
            </a:r>
            <a:r>
              <a:rPr lang="pt-PT" sz="2400" b="1" dirty="0" smtClean="0"/>
              <a:t> </a:t>
            </a:r>
            <a:r>
              <a:rPr lang="pt-PT" sz="2400" b="1" dirty="0" err="1" smtClean="0"/>
              <a:t>it’s</a:t>
            </a:r>
            <a:r>
              <a:rPr lang="pt-PT" sz="2400" b="1" dirty="0" smtClean="0"/>
              <a:t> </a:t>
            </a:r>
            <a:r>
              <a:rPr lang="pt-PT" sz="2400" b="1" dirty="0" err="1" smtClean="0"/>
              <a:t>not</a:t>
            </a:r>
            <a:r>
              <a:rPr lang="pt-PT" sz="2400" b="1" dirty="0" smtClean="0"/>
              <a:t> </a:t>
            </a:r>
            <a:r>
              <a:rPr lang="pt-PT" sz="2400" b="1" dirty="0" err="1" smtClean="0"/>
              <a:t>important</a:t>
            </a:r>
            <a:r>
              <a:rPr lang="pt-PT" sz="2400" b="1" dirty="0" smtClean="0"/>
              <a:t>, delete </a:t>
            </a:r>
            <a:r>
              <a:rPr lang="pt-PT" sz="2400" b="1" dirty="0" err="1" smtClean="0"/>
              <a:t>it</a:t>
            </a:r>
            <a:r>
              <a:rPr lang="pt-PT" sz="2400" b="1" dirty="0" smtClean="0"/>
              <a:t>.</a:t>
            </a:r>
            <a:endParaRPr lang="pt-PT" sz="2400" b="1" dirty="0"/>
          </a:p>
        </p:txBody>
      </p:sp>
    </p:spTree>
    <p:extLst>
      <p:ext uri="{BB962C8B-B14F-4D97-AF65-F5344CB8AC3E}">
        <p14:creationId xmlns:p14="http://schemas.microsoft.com/office/powerpoint/2010/main" val="1516346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err="1" smtClean="0"/>
              <a:t>Topic</a:t>
            </a:r>
            <a:r>
              <a:rPr lang="pt-PT" dirty="0" smtClean="0"/>
              <a:t> </a:t>
            </a:r>
            <a:r>
              <a:rPr lang="pt-PT" dirty="0" err="1" smtClean="0"/>
              <a:t>sentences</a:t>
            </a:r>
            <a:r>
              <a:rPr lang="pt-PT" dirty="0" smtClean="0"/>
              <a:t> </a:t>
            </a:r>
            <a:r>
              <a:rPr lang="pt-PT" dirty="0" err="1" smtClean="0"/>
              <a:t>should</a:t>
            </a:r>
            <a:r>
              <a:rPr lang="pt-PT" dirty="0" smtClean="0"/>
              <a:t> </a:t>
            </a:r>
            <a:r>
              <a:rPr lang="pt-PT" dirty="0" err="1" smtClean="0"/>
              <a:t>be</a:t>
            </a:r>
            <a:r>
              <a:rPr lang="pt-PT" dirty="0" smtClean="0"/>
              <a:t> clear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preferably</a:t>
            </a:r>
            <a:r>
              <a:rPr lang="pt-PT" dirty="0" smtClean="0"/>
              <a:t> short.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pt-PT" sz="1900" dirty="0" err="1"/>
              <a:t>The</a:t>
            </a:r>
            <a:r>
              <a:rPr lang="pt-PT" sz="1900" dirty="0"/>
              <a:t> cartoon </a:t>
            </a:r>
            <a:r>
              <a:rPr lang="pt-PT" sz="1900" dirty="0" err="1"/>
              <a:t>represents</a:t>
            </a:r>
            <a:r>
              <a:rPr lang="pt-PT" sz="1900" dirty="0"/>
              <a:t> </a:t>
            </a:r>
            <a:r>
              <a:rPr lang="pt-PT" sz="1900" dirty="0" err="1"/>
              <a:t>an</a:t>
            </a:r>
            <a:r>
              <a:rPr lang="pt-PT" sz="1900" dirty="0"/>
              <a:t> </a:t>
            </a:r>
            <a:r>
              <a:rPr lang="pt-PT" sz="1900" dirty="0" err="1"/>
              <a:t>image</a:t>
            </a:r>
            <a:r>
              <a:rPr lang="pt-PT" sz="1900" dirty="0"/>
              <a:t> </a:t>
            </a:r>
            <a:r>
              <a:rPr lang="pt-PT" sz="1900" dirty="0" err="1"/>
              <a:t>of</a:t>
            </a:r>
            <a:r>
              <a:rPr lang="pt-PT" sz="1900" dirty="0"/>
              <a:t> a </a:t>
            </a:r>
            <a:r>
              <a:rPr lang="pt-PT" sz="1900" dirty="0" err="1"/>
              <a:t>barrel</a:t>
            </a:r>
            <a:r>
              <a:rPr lang="pt-PT" sz="1900" dirty="0"/>
              <a:t> </a:t>
            </a:r>
            <a:r>
              <a:rPr lang="pt-PT" sz="1900" dirty="0" err="1"/>
              <a:t>of</a:t>
            </a:r>
            <a:r>
              <a:rPr lang="pt-PT" sz="1900" dirty="0"/>
              <a:t> </a:t>
            </a:r>
            <a:r>
              <a:rPr lang="pt-PT" sz="1900" dirty="0" err="1"/>
              <a:t>oil</a:t>
            </a:r>
            <a:r>
              <a:rPr lang="pt-PT" sz="1900" dirty="0"/>
              <a:t> (</a:t>
            </a:r>
            <a:r>
              <a:rPr lang="pt-PT" sz="1900" dirty="0" err="1"/>
              <a:t>written</a:t>
            </a:r>
            <a:r>
              <a:rPr lang="pt-PT" sz="1900" dirty="0"/>
              <a:t> </a:t>
            </a:r>
            <a:r>
              <a:rPr lang="pt-PT" sz="1900" dirty="0" err="1"/>
              <a:t>on</a:t>
            </a:r>
            <a:r>
              <a:rPr lang="pt-PT" sz="1900" dirty="0"/>
              <a:t> </a:t>
            </a:r>
            <a:r>
              <a:rPr lang="pt-PT" sz="1900" dirty="0" err="1"/>
              <a:t>it</a:t>
            </a:r>
            <a:r>
              <a:rPr lang="pt-PT" sz="1900" dirty="0"/>
              <a:t>, </a:t>
            </a:r>
            <a:r>
              <a:rPr lang="pt-PT" sz="1900" dirty="0" err="1"/>
              <a:t>we</a:t>
            </a:r>
            <a:r>
              <a:rPr lang="pt-PT" sz="1900" dirty="0"/>
              <a:t> can </a:t>
            </a:r>
            <a:r>
              <a:rPr lang="pt-PT" sz="1900" dirty="0" err="1"/>
              <a:t>see</a:t>
            </a:r>
            <a:r>
              <a:rPr lang="pt-PT" sz="1900" dirty="0"/>
              <a:t>: “</a:t>
            </a:r>
            <a:r>
              <a:rPr lang="pt-PT" sz="1900" dirty="0" err="1"/>
              <a:t>Rising</a:t>
            </a:r>
            <a:r>
              <a:rPr lang="pt-PT" sz="1900" dirty="0"/>
              <a:t> </a:t>
            </a:r>
            <a:r>
              <a:rPr lang="pt-PT" sz="1900" dirty="0" err="1"/>
              <a:t>oil</a:t>
            </a:r>
            <a:r>
              <a:rPr lang="pt-PT" sz="1900" dirty="0"/>
              <a:t> </a:t>
            </a:r>
            <a:r>
              <a:rPr lang="pt-PT" sz="1900" dirty="0" err="1"/>
              <a:t>prices</a:t>
            </a:r>
            <a:r>
              <a:rPr lang="pt-PT" sz="1900" dirty="0"/>
              <a:t>”) </a:t>
            </a:r>
            <a:r>
              <a:rPr lang="pt-PT" sz="1900" dirty="0" err="1"/>
              <a:t>heading</a:t>
            </a:r>
            <a:r>
              <a:rPr lang="pt-PT" sz="1900" dirty="0"/>
              <a:t> </a:t>
            </a:r>
            <a:r>
              <a:rPr lang="pt-PT" sz="1900" dirty="0" err="1"/>
              <a:t>throughwards</a:t>
            </a:r>
            <a:r>
              <a:rPr lang="pt-PT" sz="1900" dirty="0"/>
              <a:t> a </a:t>
            </a:r>
            <a:r>
              <a:rPr lang="pt-PT" sz="1900" dirty="0" err="1"/>
              <a:t>man</a:t>
            </a:r>
            <a:r>
              <a:rPr lang="pt-PT" sz="1900" dirty="0"/>
              <a:t>, </a:t>
            </a:r>
            <a:r>
              <a:rPr lang="pt-PT" sz="1900" dirty="0" err="1"/>
              <a:t>dressed</a:t>
            </a:r>
            <a:r>
              <a:rPr lang="pt-PT" sz="1900" dirty="0"/>
              <a:t> in </a:t>
            </a:r>
            <a:r>
              <a:rPr lang="pt-PT" sz="1900" dirty="0" err="1"/>
              <a:t>the</a:t>
            </a:r>
            <a:r>
              <a:rPr lang="pt-PT" sz="1900" dirty="0"/>
              <a:t> </a:t>
            </a:r>
            <a:r>
              <a:rPr lang="pt-PT" sz="1900" dirty="0" err="1"/>
              <a:t>colours</a:t>
            </a:r>
            <a:r>
              <a:rPr lang="pt-PT" sz="1900" dirty="0"/>
              <a:t> </a:t>
            </a:r>
            <a:r>
              <a:rPr lang="pt-PT" sz="1900" dirty="0" err="1"/>
              <a:t>and</a:t>
            </a:r>
            <a:r>
              <a:rPr lang="pt-PT" sz="1900" dirty="0"/>
              <a:t> </a:t>
            </a:r>
            <a:r>
              <a:rPr lang="pt-PT" sz="1900" dirty="0" err="1"/>
              <a:t>patterns</a:t>
            </a:r>
            <a:r>
              <a:rPr lang="pt-PT" sz="1900" dirty="0"/>
              <a:t> </a:t>
            </a:r>
            <a:r>
              <a:rPr lang="pt-PT" sz="1900" dirty="0" err="1"/>
              <a:t>of</a:t>
            </a:r>
            <a:r>
              <a:rPr lang="pt-PT" sz="1900" dirty="0"/>
              <a:t> </a:t>
            </a:r>
            <a:r>
              <a:rPr lang="pt-PT" sz="1900" dirty="0" err="1"/>
              <a:t>the</a:t>
            </a:r>
            <a:r>
              <a:rPr lang="pt-PT" sz="1900" dirty="0"/>
              <a:t> US </a:t>
            </a:r>
            <a:r>
              <a:rPr lang="pt-PT" sz="1900" dirty="0" err="1"/>
              <a:t>flag</a:t>
            </a:r>
            <a:r>
              <a:rPr lang="pt-PT" sz="1900" dirty="0"/>
              <a:t>, </a:t>
            </a:r>
            <a:r>
              <a:rPr lang="pt-PT" sz="1900" dirty="0" err="1"/>
              <a:t>who</a:t>
            </a:r>
            <a:r>
              <a:rPr lang="pt-PT" sz="1900" dirty="0"/>
              <a:t> </a:t>
            </a:r>
            <a:r>
              <a:rPr lang="pt-PT" sz="1900" dirty="0" err="1"/>
              <a:t>is</a:t>
            </a:r>
            <a:r>
              <a:rPr lang="pt-PT" sz="1900" dirty="0"/>
              <a:t> </a:t>
            </a:r>
            <a:r>
              <a:rPr lang="pt-PT" sz="1900" dirty="0" err="1"/>
              <a:t>juggling</a:t>
            </a:r>
            <a:r>
              <a:rPr lang="pt-PT" sz="1900" dirty="0"/>
              <a:t> </a:t>
            </a:r>
            <a:r>
              <a:rPr lang="pt-PT" sz="1900" dirty="0" err="1"/>
              <a:t>his</a:t>
            </a:r>
            <a:r>
              <a:rPr lang="pt-PT" sz="1900" dirty="0"/>
              <a:t> body </a:t>
            </a:r>
            <a:r>
              <a:rPr lang="pt-PT" sz="1900" dirty="0" err="1"/>
              <a:t>on</a:t>
            </a:r>
            <a:r>
              <a:rPr lang="pt-PT" sz="1900" dirty="0"/>
              <a:t> a </a:t>
            </a:r>
            <a:r>
              <a:rPr lang="pt-PT" sz="1900" dirty="0" err="1"/>
              <a:t>unicycle</a:t>
            </a:r>
            <a:r>
              <a:rPr lang="pt-PT" sz="1900" dirty="0"/>
              <a:t> </a:t>
            </a:r>
            <a:r>
              <a:rPr lang="pt-PT" sz="1900" dirty="0" err="1"/>
              <a:t>on</a:t>
            </a:r>
            <a:r>
              <a:rPr lang="pt-PT" sz="1900" dirty="0"/>
              <a:t> top a </a:t>
            </a:r>
            <a:r>
              <a:rPr lang="pt-PT" sz="1900" dirty="0" err="1"/>
              <a:t>a</a:t>
            </a:r>
            <a:r>
              <a:rPr lang="pt-PT" sz="1900" dirty="0"/>
              <a:t> </a:t>
            </a:r>
            <a:r>
              <a:rPr lang="pt-PT" sz="1900" dirty="0" err="1"/>
              <a:t>sharp</a:t>
            </a:r>
            <a:r>
              <a:rPr lang="pt-PT" sz="1900" dirty="0"/>
              <a:t> </a:t>
            </a:r>
            <a:r>
              <a:rPr lang="pt-PT" sz="1900" dirty="0" err="1"/>
              <a:t>end</a:t>
            </a:r>
            <a:r>
              <a:rPr lang="pt-PT" sz="1900" dirty="0"/>
              <a:t> </a:t>
            </a:r>
            <a:r>
              <a:rPr lang="pt-PT" sz="1900" dirty="0" err="1"/>
              <a:t>that</a:t>
            </a:r>
            <a:r>
              <a:rPr lang="pt-PT" sz="1900" dirty="0"/>
              <a:t> </a:t>
            </a:r>
            <a:r>
              <a:rPr lang="pt-PT" sz="1900" dirty="0" err="1"/>
              <a:t>belongs</a:t>
            </a:r>
            <a:r>
              <a:rPr lang="pt-PT" sz="1900" dirty="0"/>
              <a:t> to some </a:t>
            </a:r>
            <a:r>
              <a:rPr lang="pt-PT" sz="1900" dirty="0" err="1"/>
              <a:t>kind</a:t>
            </a:r>
            <a:r>
              <a:rPr lang="pt-PT" sz="1900" dirty="0"/>
              <a:t> </a:t>
            </a:r>
            <a:r>
              <a:rPr lang="pt-PT" sz="1900" dirty="0" err="1"/>
              <a:t>of</a:t>
            </a:r>
            <a:r>
              <a:rPr lang="pt-PT" sz="1900" dirty="0"/>
              <a:t> a </a:t>
            </a:r>
            <a:r>
              <a:rPr lang="pt-PT" sz="1900" dirty="0" err="1"/>
              <a:t>tiny</a:t>
            </a:r>
            <a:r>
              <a:rPr lang="pt-PT" sz="1900" dirty="0"/>
              <a:t> </a:t>
            </a:r>
            <a:r>
              <a:rPr lang="pt-PT" sz="1900" dirty="0" err="1"/>
              <a:t>pyramid</a:t>
            </a:r>
            <a:r>
              <a:rPr lang="pt-PT" sz="1900" dirty="0" smtClean="0"/>
              <a:t>.</a:t>
            </a:r>
            <a:endParaRPr lang="pt-PT" dirty="0" smtClean="0"/>
          </a:p>
          <a:p>
            <a:r>
              <a:rPr lang="pt-PT" dirty="0" err="1" smtClean="0"/>
              <a:t>The</a:t>
            </a:r>
            <a:r>
              <a:rPr lang="pt-PT" dirty="0" smtClean="0"/>
              <a:t> cartoon </a:t>
            </a:r>
            <a:r>
              <a:rPr lang="pt-PT" dirty="0" err="1" smtClean="0"/>
              <a:t>represents</a:t>
            </a:r>
            <a:r>
              <a:rPr lang="pt-PT" dirty="0" smtClean="0"/>
              <a:t> </a:t>
            </a:r>
            <a:r>
              <a:rPr lang="pt-PT" dirty="0" err="1" smtClean="0"/>
              <a:t>an</a:t>
            </a:r>
            <a:r>
              <a:rPr lang="pt-PT" dirty="0" smtClean="0"/>
              <a:t> </a:t>
            </a:r>
            <a:r>
              <a:rPr lang="pt-PT" dirty="0" err="1" smtClean="0"/>
              <a:t>image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a </a:t>
            </a:r>
            <a:r>
              <a:rPr lang="pt-PT" dirty="0" err="1" smtClean="0"/>
              <a:t>barrel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oil</a:t>
            </a:r>
            <a:r>
              <a:rPr lang="pt-PT" dirty="0" smtClean="0"/>
              <a:t> </a:t>
            </a:r>
            <a:r>
              <a:rPr lang="pt-PT" dirty="0" err="1" smtClean="0"/>
              <a:t>heading</a:t>
            </a:r>
            <a:r>
              <a:rPr lang="pt-PT" dirty="0" smtClean="0"/>
              <a:t> </a:t>
            </a:r>
            <a:r>
              <a:rPr lang="pt-PT" dirty="0" err="1" smtClean="0"/>
              <a:t>towards</a:t>
            </a:r>
            <a:r>
              <a:rPr lang="pt-PT" dirty="0" smtClean="0"/>
              <a:t> a </a:t>
            </a:r>
            <a:r>
              <a:rPr lang="pt-PT" dirty="0" err="1" smtClean="0"/>
              <a:t>man</a:t>
            </a:r>
            <a:r>
              <a:rPr lang="pt-PT" dirty="0" smtClean="0"/>
              <a:t>, </a:t>
            </a:r>
            <a:r>
              <a:rPr lang="pt-PT" dirty="0" err="1" smtClean="0"/>
              <a:t>dressed</a:t>
            </a:r>
            <a:r>
              <a:rPr lang="pt-PT" dirty="0" smtClean="0"/>
              <a:t> in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colours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patterns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US </a:t>
            </a:r>
            <a:r>
              <a:rPr lang="pt-PT" dirty="0" err="1" smtClean="0"/>
              <a:t>flag</a:t>
            </a:r>
            <a:r>
              <a:rPr lang="pt-PT" dirty="0" smtClean="0"/>
              <a:t>. </a:t>
            </a:r>
          </a:p>
          <a:p>
            <a:pPr marL="0" indent="0">
              <a:buNone/>
            </a:pPr>
            <a:r>
              <a:rPr lang="pt-PT" dirty="0" smtClean="0"/>
              <a:t>   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man</a:t>
            </a:r>
            <a:r>
              <a:rPr lang="pt-PT" dirty="0" smtClean="0"/>
              <a:t> </a:t>
            </a:r>
            <a:r>
              <a:rPr lang="pt-PT" dirty="0" err="1" smtClean="0"/>
              <a:t>is</a:t>
            </a:r>
            <a:r>
              <a:rPr lang="pt-PT" dirty="0" smtClean="0"/>
              <a:t> </a:t>
            </a:r>
            <a:r>
              <a:rPr lang="pt-PT" dirty="0" smtClean="0"/>
              <a:t>…</a:t>
            </a:r>
            <a:endParaRPr lang="pt-PT" dirty="0" smtClean="0"/>
          </a:p>
          <a:p>
            <a:pPr marL="0" indent="0">
              <a:buNone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957792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err="1" smtClean="0"/>
              <a:t>Topic</a:t>
            </a:r>
            <a:r>
              <a:rPr lang="pt-PT" dirty="0" smtClean="0"/>
              <a:t> </a:t>
            </a:r>
            <a:r>
              <a:rPr lang="pt-PT" dirty="0" err="1" smtClean="0"/>
              <a:t>sentences</a:t>
            </a:r>
            <a:r>
              <a:rPr lang="pt-PT" dirty="0" smtClean="0"/>
              <a:t> </a:t>
            </a:r>
            <a:r>
              <a:rPr lang="pt-PT" dirty="0" err="1" smtClean="0"/>
              <a:t>should</a:t>
            </a:r>
            <a:r>
              <a:rPr lang="pt-PT" dirty="0" smtClean="0"/>
              <a:t> </a:t>
            </a:r>
            <a:r>
              <a:rPr lang="pt-PT" dirty="0" err="1" smtClean="0"/>
              <a:t>be</a:t>
            </a:r>
            <a:r>
              <a:rPr lang="pt-PT" dirty="0" smtClean="0"/>
              <a:t> clear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preferably</a:t>
            </a:r>
            <a:r>
              <a:rPr lang="pt-PT" dirty="0" smtClean="0"/>
              <a:t> short.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34096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pt-PT" dirty="0" err="1" smtClean="0"/>
              <a:t>The</a:t>
            </a:r>
            <a:r>
              <a:rPr lang="pt-PT" dirty="0" smtClean="0"/>
              <a:t> cartoon </a:t>
            </a:r>
            <a:r>
              <a:rPr lang="pt-PT" dirty="0" err="1" smtClean="0"/>
              <a:t>depicts</a:t>
            </a:r>
            <a:r>
              <a:rPr lang="pt-PT" dirty="0" smtClean="0"/>
              <a:t> a </a:t>
            </a:r>
            <a:r>
              <a:rPr lang="pt-PT" dirty="0" err="1" smtClean="0"/>
              <a:t>man</a:t>
            </a:r>
            <a:r>
              <a:rPr lang="pt-PT" dirty="0" smtClean="0"/>
              <a:t> </a:t>
            </a:r>
            <a:r>
              <a:rPr lang="pt-PT" dirty="0" err="1" smtClean="0"/>
              <a:t>dressed</a:t>
            </a:r>
            <a:r>
              <a:rPr lang="pt-PT" dirty="0" smtClean="0"/>
              <a:t> in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colors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patterns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flag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United </a:t>
            </a:r>
            <a:r>
              <a:rPr lang="pt-PT" dirty="0" err="1" smtClean="0"/>
              <a:t>States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America</a:t>
            </a:r>
            <a:r>
              <a:rPr lang="pt-PT" dirty="0" smtClean="0"/>
              <a:t> </a:t>
            </a:r>
            <a:r>
              <a:rPr lang="pt-PT" dirty="0" err="1" smtClean="0"/>
              <a:t>riding</a:t>
            </a:r>
            <a:r>
              <a:rPr lang="pt-PT" dirty="0" smtClean="0"/>
              <a:t> a </a:t>
            </a:r>
            <a:r>
              <a:rPr lang="pt-PT" dirty="0" err="1" smtClean="0"/>
              <a:t>unicycle</a:t>
            </a:r>
            <a:r>
              <a:rPr lang="pt-PT" dirty="0" smtClean="0"/>
              <a:t> </a:t>
            </a:r>
            <a:r>
              <a:rPr lang="pt-PT" dirty="0" err="1" smtClean="0"/>
              <a:t>on</a:t>
            </a:r>
            <a:r>
              <a:rPr lang="pt-PT" dirty="0" smtClean="0"/>
              <a:t> top </a:t>
            </a:r>
            <a:r>
              <a:rPr lang="pt-PT" dirty="0" err="1" smtClean="0"/>
              <a:t>of</a:t>
            </a:r>
            <a:r>
              <a:rPr lang="pt-PT" dirty="0" smtClean="0"/>
              <a:t> a </a:t>
            </a:r>
            <a:r>
              <a:rPr lang="pt-PT" dirty="0" err="1" smtClean="0"/>
              <a:t>small</a:t>
            </a:r>
            <a:r>
              <a:rPr lang="pt-PT" dirty="0" smtClean="0"/>
              <a:t> </a:t>
            </a:r>
            <a:r>
              <a:rPr lang="pt-PT" dirty="0" err="1" smtClean="0"/>
              <a:t>yellow</a:t>
            </a:r>
            <a:r>
              <a:rPr lang="pt-PT" dirty="0" smtClean="0"/>
              <a:t> </a:t>
            </a:r>
            <a:r>
              <a:rPr lang="pt-PT" dirty="0" err="1" smtClean="0"/>
              <a:t>pyramid</a:t>
            </a:r>
            <a:r>
              <a:rPr lang="pt-PT" dirty="0" smtClean="0"/>
              <a:t>, </a:t>
            </a:r>
            <a:r>
              <a:rPr lang="pt-PT" dirty="0" err="1" smtClean="0"/>
              <a:t>sweating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trembling</a:t>
            </a:r>
            <a:r>
              <a:rPr lang="pt-PT" dirty="0" smtClean="0"/>
              <a:t>, </a:t>
            </a:r>
            <a:r>
              <a:rPr lang="pt-PT" dirty="0" err="1" smtClean="0"/>
              <a:t>while</a:t>
            </a:r>
            <a:r>
              <a:rPr lang="pt-PT" dirty="0" smtClean="0"/>
              <a:t> </a:t>
            </a:r>
            <a:r>
              <a:rPr lang="pt-PT" dirty="0" err="1" smtClean="0"/>
              <a:t>struggling</a:t>
            </a:r>
            <a:r>
              <a:rPr lang="pt-PT" dirty="0" smtClean="0"/>
              <a:t> to </a:t>
            </a:r>
            <a:r>
              <a:rPr lang="pt-PT" dirty="0" err="1" smtClean="0"/>
              <a:t>keep</a:t>
            </a:r>
            <a:r>
              <a:rPr lang="pt-PT" dirty="0" smtClean="0"/>
              <a:t> </a:t>
            </a:r>
            <a:r>
              <a:rPr lang="pt-PT" dirty="0" err="1" smtClean="0"/>
              <a:t>his</a:t>
            </a:r>
            <a:r>
              <a:rPr lang="pt-PT" dirty="0" smtClean="0"/>
              <a:t> balance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trying</a:t>
            </a:r>
            <a:r>
              <a:rPr lang="pt-PT" dirty="0" smtClean="0"/>
              <a:t> to </a:t>
            </a:r>
            <a:r>
              <a:rPr lang="pt-PT" dirty="0" err="1" smtClean="0"/>
              <a:t>juggle</a:t>
            </a:r>
            <a:r>
              <a:rPr lang="pt-PT" dirty="0" smtClean="0"/>
              <a:t> </a:t>
            </a:r>
            <a:r>
              <a:rPr lang="pt-PT" dirty="0" err="1" smtClean="0"/>
              <a:t>seven</a:t>
            </a:r>
            <a:r>
              <a:rPr lang="pt-PT" dirty="0" smtClean="0"/>
              <a:t> </a:t>
            </a:r>
            <a:r>
              <a:rPr lang="pt-PT" dirty="0" err="1" smtClean="0"/>
              <a:t>teacups</a:t>
            </a:r>
            <a:r>
              <a:rPr lang="pt-PT" dirty="0" smtClean="0"/>
              <a:t> </a:t>
            </a:r>
            <a:r>
              <a:rPr lang="pt-PT" dirty="0" err="1" smtClean="0"/>
              <a:t>that</a:t>
            </a:r>
            <a:r>
              <a:rPr lang="pt-PT" dirty="0" smtClean="0"/>
              <a:t> </a:t>
            </a:r>
            <a:r>
              <a:rPr lang="pt-PT" dirty="0" err="1" smtClean="0"/>
              <a:t>read</a:t>
            </a:r>
            <a:r>
              <a:rPr lang="pt-PT" dirty="0" smtClean="0"/>
              <a:t> “ECONOMY”.</a:t>
            </a:r>
          </a:p>
          <a:p>
            <a:pPr marL="0" indent="0">
              <a:buNone/>
            </a:pPr>
            <a:endParaRPr lang="pt-PT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5301208"/>
            <a:ext cx="82089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800" dirty="0" err="1" smtClean="0"/>
              <a:t>Who</a:t>
            </a:r>
            <a:r>
              <a:rPr lang="pt-PT" sz="2800" dirty="0" smtClean="0"/>
              <a:t> </a:t>
            </a:r>
            <a:r>
              <a:rPr lang="pt-PT" sz="2800" dirty="0" err="1" smtClean="0"/>
              <a:t>is</a:t>
            </a:r>
            <a:r>
              <a:rPr lang="pt-PT" sz="2800" dirty="0" smtClean="0"/>
              <a:t> </a:t>
            </a:r>
            <a:r>
              <a:rPr lang="pt-PT" sz="2800" dirty="0" err="1" smtClean="0"/>
              <a:t>riding</a:t>
            </a:r>
            <a:r>
              <a:rPr lang="pt-PT" sz="2800" dirty="0" smtClean="0"/>
              <a:t> </a:t>
            </a:r>
            <a:r>
              <a:rPr lang="pt-PT" sz="2800" dirty="0" err="1" smtClean="0"/>
              <a:t>the</a:t>
            </a:r>
            <a:r>
              <a:rPr lang="pt-PT" sz="2800" dirty="0" smtClean="0"/>
              <a:t> </a:t>
            </a:r>
            <a:r>
              <a:rPr lang="pt-PT" sz="2800" dirty="0" err="1" smtClean="0"/>
              <a:t>unicycle</a:t>
            </a:r>
            <a:r>
              <a:rPr lang="pt-PT" sz="2800" dirty="0" smtClean="0"/>
              <a:t>: </a:t>
            </a:r>
            <a:r>
              <a:rPr lang="pt-PT" sz="2800" dirty="0" err="1" smtClean="0"/>
              <a:t>the</a:t>
            </a:r>
            <a:r>
              <a:rPr lang="pt-PT" sz="2800" dirty="0" smtClean="0"/>
              <a:t> </a:t>
            </a:r>
            <a:r>
              <a:rPr lang="pt-PT" sz="2800" dirty="0" err="1" smtClean="0"/>
              <a:t>man</a:t>
            </a:r>
            <a:r>
              <a:rPr lang="pt-PT" sz="2800" dirty="0" smtClean="0"/>
              <a:t> </a:t>
            </a:r>
            <a:r>
              <a:rPr lang="pt-PT" sz="2800" dirty="0" err="1" smtClean="0"/>
              <a:t>or</a:t>
            </a:r>
            <a:r>
              <a:rPr lang="pt-PT" sz="2800" dirty="0" smtClean="0"/>
              <a:t> </a:t>
            </a:r>
            <a:r>
              <a:rPr lang="pt-PT" sz="2800" dirty="0" err="1" smtClean="0"/>
              <a:t>the</a:t>
            </a:r>
            <a:r>
              <a:rPr lang="pt-PT" sz="2800" dirty="0" smtClean="0"/>
              <a:t> US?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800" dirty="0" err="1" smtClean="0"/>
              <a:t>Who</a:t>
            </a:r>
            <a:r>
              <a:rPr lang="pt-PT" sz="2800" dirty="0" smtClean="0"/>
              <a:t> </a:t>
            </a:r>
            <a:r>
              <a:rPr lang="pt-PT" sz="2800" dirty="0" err="1" smtClean="0"/>
              <a:t>is</a:t>
            </a:r>
            <a:r>
              <a:rPr lang="pt-PT" sz="2800" dirty="0" smtClean="0"/>
              <a:t> </a:t>
            </a:r>
            <a:r>
              <a:rPr lang="pt-PT" sz="2800" dirty="0" err="1" smtClean="0"/>
              <a:t>sweating</a:t>
            </a:r>
            <a:r>
              <a:rPr lang="pt-PT" sz="2800" dirty="0" smtClean="0"/>
              <a:t> </a:t>
            </a:r>
            <a:r>
              <a:rPr lang="pt-PT" sz="2800" dirty="0" err="1" smtClean="0"/>
              <a:t>and</a:t>
            </a:r>
            <a:r>
              <a:rPr lang="pt-PT" sz="2800" dirty="0" smtClean="0"/>
              <a:t> </a:t>
            </a:r>
            <a:r>
              <a:rPr lang="pt-PT" sz="2800" dirty="0" err="1" smtClean="0"/>
              <a:t>trembling</a:t>
            </a:r>
            <a:r>
              <a:rPr lang="pt-PT" sz="2800" dirty="0" smtClean="0"/>
              <a:t>: </a:t>
            </a:r>
            <a:r>
              <a:rPr lang="pt-PT" sz="2800" dirty="0" err="1" smtClean="0"/>
              <a:t>the</a:t>
            </a:r>
            <a:r>
              <a:rPr lang="pt-PT" sz="2800" dirty="0" smtClean="0"/>
              <a:t> </a:t>
            </a:r>
            <a:r>
              <a:rPr lang="pt-PT" sz="2800" dirty="0" err="1" smtClean="0"/>
              <a:t>man</a:t>
            </a:r>
            <a:r>
              <a:rPr lang="pt-PT" sz="2800" dirty="0" smtClean="0"/>
              <a:t> </a:t>
            </a:r>
            <a:r>
              <a:rPr lang="pt-PT" sz="2800" dirty="0" err="1" smtClean="0"/>
              <a:t>or</a:t>
            </a:r>
            <a:r>
              <a:rPr lang="pt-PT" sz="2800" dirty="0" smtClean="0"/>
              <a:t> </a:t>
            </a:r>
            <a:r>
              <a:rPr lang="pt-PT" sz="2800" dirty="0" err="1" smtClean="0"/>
              <a:t>the</a:t>
            </a:r>
            <a:r>
              <a:rPr lang="pt-PT" sz="2800" dirty="0" smtClean="0"/>
              <a:t> </a:t>
            </a:r>
            <a:r>
              <a:rPr lang="pt-PT" sz="2800" dirty="0" err="1" smtClean="0"/>
              <a:t>small</a:t>
            </a:r>
            <a:r>
              <a:rPr lang="pt-PT" sz="2800" dirty="0" smtClean="0"/>
              <a:t> </a:t>
            </a:r>
            <a:r>
              <a:rPr lang="pt-PT" sz="2800" dirty="0" err="1" smtClean="0"/>
              <a:t>yellow</a:t>
            </a:r>
            <a:r>
              <a:rPr lang="pt-PT" sz="2800" dirty="0" smtClean="0"/>
              <a:t> </a:t>
            </a:r>
            <a:r>
              <a:rPr lang="pt-PT" sz="2800" dirty="0" err="1" smtClean="0"/>
              <a:t>pyramid</a:t>
            </a:r>
            <a:r>
              <a:rPr lang="pt-PT" sz="2800" dirty="0" smtClean="0"/>
              <a:t>?</a:t>
            </a:r>
            <a:endParaRPr lang="pt-PT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735297" y="332656"/>
            <a:ext cx="5616624" cy="181588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PT" sz="2800" dirty="0" smtClean="0"/>
              <a:t>Long </a:t>
            </a:r>
            <a:r>
              <a:rPr lang="pt-PT" sz="2800" dirty="0" err="1" smtClean="0"/>
              <a:t>sentence</a:t>
            </a:r>
            <a:r>
              <a:rPr lang="pt-PT" sz="2800" dirty="0" smtClean="0"/>
              <a:t> </a:t>
            </a:r>
            <a:r>
              <a:rPr lang="pt-PT" sz="2800" dirty="0" err="1" smtClean="0"/>
              <a:t>gets</a:t>
            </a:r>
            <a:r>
              <a:rPr lang="pt-PT" sz="2800" dirty="0" smtClean="0"/>
              <a:t> </a:t>
            </a:r>
            <a:r>
              <a:rPr lang="pt-PT" sz="2800" dirty="0" err="1" smtClean="0"/>
              <a:t>confusing</a:t>
            </a:r>
            <a:r>
              <a:rPr lang="pt-PT" sz="2800" dirty="0" smtClean="0"/>
              <a:t> </a:t>
            </a:r>
            <a:r>
              <a:rPr lang="pt-PT" sz="2800" dirty="0" err="1" smtClean="0"/>
              <a:t>because</a:t>
            </a:r>
            <a:r>
              <a:rPr lang="pt-PT" sz="2800" dirty="0" smtClean="0"/>
              <a:t> </a:t>
            </a:r>
            <a:r>
              <a:rPr lang="pt-PT" sz="2800" dirty="0" err="1" smtClean="0"/>
              <a:t>there</a:t>
            </a:r>
            <a:r>
              <a:rPr lang="pt-PT" sz="2800" dirty="0" smtClean="0"/>
              <a:t> are no </a:t>
            </a:r>
            <a:r>
              <a:rPr lang="pt-PT" sz="2800" dirty="0" err="1" smtClean="0"/>
              <a:t>signals</a:t>
            </a:r>
            <a:r>
              <a:rPr lang="pt-PT" sz="2800" dirty="0" smtClean="0"/>
              <a:t> to show </a:t>
            </a:r>
            <a:r>
              <a:rPr lang="pt-PT" sz="2800" dirty="0" err="1" smtClean="0"/>
              <a:t>how</a:t>
            </a:r>
            <a:r>
              <a:rPr lang="pt-PT" sz="2800" dirty="0" smtClean="0"/>
              <a:t> </a:t>
            </a:r>
            <a:r>
              <a:rPr lang="pt-PT" sz="2800" dirty="0" err="1" smtClean="0"/>
              <a:t>the</a:t>
            </a:r>
            <a:r>
              <a:rPr lang="pt-PT" sz="2800" dirty="0" smtClean="0"/>
              <a:t> </a:t>
            </a:r>
            <a:r>
              <a:rPr lang="pt-PT" sz="2800" dirty="0" err="1" smtClean="0"/>
              <a:t>information</a:t>
            </a:r>
            <a:r>
              <a:rPr lang="pt-PT" sz="2800" dirty="0" smtClean="0"/>
              <a:t> </a:t>
            </a:r>
            <a:r>
              <a:rPr lang="pt-PT" sz="2800" dirty="0" err="1" smtClean="0"/>
              <a:t>logically</a:t>
            </a:r>
            <a:r>
              <a:rPr lang="pt-PT" sz="2800" dirty="0" smtClean="0"/>
              <a:t> </a:t>
            </a:r>
            <a:r>
              <a:rPr lang="pt-PT" sz="2800" dirty="0" err="1" smtClean="0"/>
              <a:t>fits</a:t>
            </a:r>
            <a:r>
              <a:rPr lang="pt-PT" sz="2800" dirty="0" smtClean="0"/>
              <a:t> </a:t>
            </a:r>
            <a:r>
              <a:rPr lang="pt-PT" sz="2800" dirty="0" err="1" smtClean="0"/>
              <a:t>together</a:t>
            </a:r>
            <a:endParaRPr lang="pt-PT" sz="2800" dirty="0"/>
          </a:p>
        </p:txBody>
      </p:sp>
    </p:spTree>
    <p:extLst>
      <p:ext uri="{BB962C8B-B14F-4D97-AF65-F5344CB8AC3E}">
        <p14:creationId xmlns:p14="http://schemas.microsoft.com/office/powerpoint/2010/main" val="2771588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1344</Words>
  <Application>Microsoft Office PowerPoint</Application>
  <PresentationFormat>On-screen Show (4:3)</PresentationFormat>
  <Paragraphs>116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Feedback on assignment 1</vt:lpstr>
      <vt:lpstr>Assignment prompt</vt:lpstr>
      <vt:lpstr>Assignment prompt</vt:lpstr>
      <vt:lpstr>Which opening sentences answer the question?</vt:lpstr>
      <vt:lpstr>What makes a good topic sentence for the purposes of this assignment?</vt:lpstr>
      <vt:lpstr>Topic sentences should be clear and preferably short.</vt:lpstr>
      <vt:lpstr>Topic sentences should be clear and preferably short.</vt:lpstr>
      <vt:lpstr>Topic sentences should be clear and preferably short.</vt:lpstr>
      <vt:lpstr>Topic sentences should be clear and preferably short.</vt:lpstr>
      <vt:lpstr>Topic sentences should be clear and preferably short.</vt:lpstr>
      <vt:lpstr>Topic sentences should be clear and preferably short.</vt:lpstr>
      <vt:lpstr>End of paragraph should be clear and have impact.</vt:lpstr>
      <vt:lpstr>End of paragraph should be clear and have impact.</vt:lpstr>
      <vt:lpstr>Clause structure</vt:lpstr>
      <vt:lpstr>Clause structure</vt:lpstr>
      <vt:lpstr>Clause structure</vt:lpstr>
      <vt:lpstr>Run-on sentence = ungrammatical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Feedback on assignment 1</dc:title>
  <dc:creator>ANN HENSHALL</dc:creator>
  <cp:lastModifiedBy>ANN HENSHALL</cp:lastModifiedBy>
  <cp:revision>42</cp:revision>
  <dcterms:created xsi:type="dcterms:W3CDTF">2017-10-16T13:51:24Z</dcterms:created>
  <dcterms:modified xsi:type="dcterms:W3CDTF">2018-10-10T10:40:12Z</dcterms:modified>
</cp:coreProperties>
</file>